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1" r:id="rId2"/>
    <p:sldId id="292" r:id="rId3"/>
    <p:sldId id="293" r:id="rId4"/>
    <p:sldId id="295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56" r:id="rId16"/>
    <p:sldId id="294" r:id="rId17"/>
    <p:sldId id="257" r:id="rId18"/>
    <p:sldId id="258" r:id="rId19"/>
    <p:sldId id="268" r:id="rId20"/>
    <p:sldId id="269" r:id="rId21"/>
    <p:sldId id="262" r:id="rId22"/>
    <p:sldId id="260" r:id="rId23"/>
    <p:sldId id="270" r:id="rId24"/>
    <p:sldId id="272" r:id="rId25"/>
    <p:sldId id="271" r:id="rId26"/>
    <p:sldId id="266" r:id="rId27"/>
    <p:sldId id="283" r:id="rId28"/>
    <p:sldId id="284" r:id="rId29"/>
    <p:sldId id="285" r:id="rId30"/>
    <p:sldId id="273" r:id="rId31"/>
    <p:sldId id="274" r:id="rId32"/>
    <p:sldId id="275" r:id="rId33"/>
    <p:sldId id="277" r:id="rId34"/>
    <p:sldId id="288" r:id="rId35"/>
    <p:sldId id="289" r:id="rId36"/>
    <p:sldId id="263" r:id="rId37"/>
    <p:sldId id="265" r:id="rId38"/>
    <p:sldId id="290" r:id="rId39"/>
    <p:sldId id="282" r:id="rId40"/>
    <p:sldId id="281" r:id="rId41"/>
    <p:sldId id="286" r:id="rId42"/>
    <p:sldId id="278" r:id="rId43"/>
    <p:sldId id="279" r:id="rId44"/>
    <p:sldId id="287" r:id="rId45"/>
    <p:sldId id="28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89"/>
  </p:normalViewPr>
  <p:slideViewPr>
    <p:cSldViewPr snapToGrid="0" snapToObjects="1">
      <p:cViewPr>
        <p:scale>
          <a:sx n="97" d="100"/>
          <a:sy n="97" d="100"/>
        </p:scale>
        <p:origin x="17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96F64-4889-7F4C-A87C-00E75C142A08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DAB1A-E3A0-4B4E-BB91-9092AE08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3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}}(e^{j\omega T_R})=\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{\left(\Delta t_{del}\right)^2}{12}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}}(s)=\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{s^2}{s^2+\left(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{\tau}{2\pi}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{K_{laser}}{\Delta t_{del}}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}I_{LSB}}{C} \right) (\alpha s T_R + \beta)}=\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{s^2}{s^2+\eta\alpha s T_R + \eta\beta}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}}(s)=\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{1}{s}\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{2\pi}{\tau}\eta (\alpha s T_R+\beta)}{s^2+\eta\alpha s T_R + \eta\beta}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S_{\phi_{out}}(f)|_{laser}=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S_{\phi_{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n,laser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= 2\pi\Delta\nu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{s}{s^2+s\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 + \omega_0^2} \right|^2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q,iDAC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{1}{12T_R}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{\Delta t_{del}}{\alpha}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{\omega_0}{Q}}{s^2+s\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{\omega_0}{Q} + \omega_0^2} \right|^2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S_{\phi_{out}}(f)|_{TDC}=\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{\phi_{out}}{t_{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}}(f) \right|^2 S_{t_{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q,TDC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}(e^{j\omega T_R})}=\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{(\Delta t_{del})^2}{12T_R} \left|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{1}{s}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{2\pi}{\tau} \eta T_R (s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omega_z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)}{s^2+ s\omega_0/Q + \omega_0^2} \right|^2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6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4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4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81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(f)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{{i_0}^2}{2}\left[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{{\tau}_c/(2\pi)}{1+\left(\pi f {\tau}_c \right)^2} \left\{ 1- e^{-\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{2\tau}{{\tau}_c}} \left[ \cos(2\pi f\tau)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{1}{\pi f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\sin(2\pi f \tau) \right] \right\} \right]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tau_c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{linewidth}},\quad i_0: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{nominal photocurrent amplitude},\quad \tau: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{path delay}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0A248-3994-AF48-87A7-DFFBD6C3B1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6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6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3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E1F6-3B2A-554F-9A24-CA07B6E6F9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7993D-E172-BE43-ABC1-21A768BD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8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9.emf"/><Relationship Id="rId1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37.emf"/><Relationship Id="rId13" Type="http://schemas.openxmlformats.org/officeDocument/2006/relationships/image" Target="../media/image38.emf"/><Relationship Id="rId1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image" Target="../media/image57.emf"/><Relationship Id="rId21" Type="http://schemas.openxmlformats.org/officeDocument/2006/relationships/image" Target="../media/image58.emf"/><Relationship Id="rId22" Type="http://schemas.openxmlformats.org/officeDocument/2006/relationships/image" Target="../media/image59.emf"/><Relationship Id="rId23" Type="http://schemas.openxmlformats.org/officeDocument/2006/relationships/image" Target="../media/image60.emf"/><Relationship Id="rId24" Type="http://schemas.openxmlformats.org/officeDocument/2006/relationships/image" Target="../media/image61.emf"/><Relationship Id="rId25" Type="http://schemas.openxmlformats.org/officeDocument/2006/relationships/image" Target="../media/image62.emf"/><Relationship Id="rId26" Type="http://schemas.openxmlformats.org/officeDocument/2006/relationships/image" Target="../media/image63.emf"/><Relationship Id="rId27" Type="http://schemas.openxmlformats.org/officeDocument/2006/relationships/image" Target="../media/image64.emf"/><Relationship Id="rId28" Type="http://schemas.openxmlformats.org/officeDocument/2006/relationships/image" Target="../media/image65.emf"/><Relationship Id="rId29" Type="http://schemas.openxmlformats.org/officeDocument/2006/relationships/image" Target="../media/image66.emf"/><Relationship Id="rId30" Type="http://schemas.openxmlformats.org/officeDocument/2006/relationships/image" Target="../media/image67.emf"/><Relationship Id="rId10" Type="http://schemas.openxmlformats.org/officeDocument/2006/relationships/image" Target="../media/image47.emf"/><Relationship Id="rId11" Type="http://schemas.openxmlformats.org/officeDocument/2006/relationships/image" Target="../media/image48.emf"/><Relationship Id="rId12" Type="http://schemas.openxmlformats.org/officeDocument/2006/relationships/image" Target="../media/image49.emf"/><Relationship Id="rId13" Type="http://schemas.openxmlformats.org/officeDocument/2006/relationships/image" Target="../media/image50.emf"/><Relationship Id="rId14" Type="http://schemas.openxmlformats.org/officeDocument/2006/relationships/image" Target="../media/image51.emf"/><Relationship Id="rId15" Type="http://schemas.openxmlformats.org/officeDocument/2006/relationships/image" Target="../media/image52.emf"/><Relationship Id="rId16" Type="http://schemas.openxmlformats.org/officeDocument/2006/relationships/image" Target="../media/image53.emf"/><Relationship Id="rId17" Type="http://schemas.openxmlformats.org/officeDocument/2006/relationships/image" Target="../media/image54.emf"/><Relationship Id="rId18" Type="http://schemas.openxmlformats.org/officeDocument/2006/relationships/image" Target="../media/image55.emf"/><Relationship Id="rId19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emf"/><Relationship Id="rId20" Type="http://schemas.openxmlformats.org/officeDocument/2006/relationships/image" Target="../media/image87.emf"/><Relationship Id="rId21" Type="http://schemas.openxmlformats.org/officeDocument/2006/relationships/image" Target="../media/image88.emf"/><Relationship Id="rId22" Type="http://schemas.openxmlformats.org/officeDocument/2006/relationships/image" Target="../media/image89.emf"/><Relationship Id="rId10" Type="http://schemas.openxmlformats.org/officeDocument/2006/relationships/image" Target="../media/image77.emf"/><Relationship Id="rId11" Type="http://schemas.openxmlformats.org/officeDocument/2006/relationships/image" Target="../media/image78.emf"/><Relationship Id="rId12" Type="http://schemas.openxmlformats.org/officeDocument/2006/relationships/image" Target="../media/image79.emf"/><Relationship Id="rId13" Type="http://schemas.openxmlformats.org/officeDocument/2006/relationships/image" Target="../media/image80.emf"/><Relationship Id="rId14" Type="http://schemas.openxmlformats.org/officeDocument/2006/relationships/image" Target="../media/image81.emf"/><Relationship Id="rId15" Type="http://schemas.openxmlformats.org/officeDocument/2006/relationships/image" Target="../media/image82.emf"/><Relationship Id="rId16" Type="http://schemas.openxmlformats.org/officeDocument/2006/relationships/image" Target="../media/image83.emf"/><Relationship Id="rId17" Type="http://schemas.openxmlformats.org/officeDocument/2006/relationships/image" Target="../media/image84.emf"/><Relationship Id="rId18" Type="http://schemas.openxmlformats.org/officeDocument/2006/relationships/image" Target="../media/image85.emf"/><Relationship Id="rId19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emf"/><Relationship Id="rId12" Type="http://schemas.openxmlformats.org/officeDocument/2006/relationships/image" Target="../media/image99.emf"/><Relationship Id="rId13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0" Type="http://schemas.openxmlformats.org/officeDocument/2006/relationships/image" Target="../media/image9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101.emf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8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8" Type="http://schemas.openxmlformats.org/officeDocument/2006/relationships/image" Target="../media/image119.emf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7" Type="http://schemas.openxmlformats.org/officeDocument/2006/relationships/image" Target="../media/image127.emf"/><Relationship Id="rId8" Type="http://schemas.openxmlformats.org/officeDocument/2006/relationships/image" Target="../media/image128.emf"/><Relationship Id="rId9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noise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562" y="4387893"/>
            <a:ext cx="5591238" cy="2031318"/>
          </a:xfrm>
        </p:spPr>
        <p:txBody>
          <a:bodyPr>
            <a:normAutofit/>
          </a:bodyPr>
          <a:lstStyle/>
          <a:p>
            <a:r>
              <a:rPr lang="en-US" dirty="0" smtClean="0"/>
              <a:t>As 𝜏</a:t>
            </a:r>
            <a:r>
              <a:rPr lang="en-US" baseline="-25000" dirty="0" smtClean="0"/>
              <a:t>R</a:t>
            </a:r>
            <a:r>
              <a:rPr lang="en-US" dirty="0" smtClean="0"/>
              <a:t> goes up, PN of TX/RX beams are less correlated (less coherent)</a:t>
            </a:r>
          </a:p>
          <a:p>
            <a:r>
              <a:rPr lang="en-US" dirty="0" smtClean="0"/>
              <a:t>Beating tone becomes weaker &amp; noise floor go up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1"/>
          <a:stretch/>
        </p:blipFill>
        <p:spPr>
          <a:xfrm>
            <a:off x="686041" y="1432937"/>
            <a:ext cx="4943554" cy="18441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0" y="3277078"/>
            <a:ext cx="3611244" cy="351923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761769" y="6488668"/>
            <a:ext cx="159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Vasilyev</a:t>
            </a:r>
            <a:r>
              <a:rPr lang="en-US" dirty="0" smtClean="0"/>
              <a:t> 2013]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07" y="1547972"/>
            <a:ext cx="2913560" cy="21851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104" y="1537265"/>
            <a:ext cx="2913560" cy="218516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185143" y="3811638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998467" y="378826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9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19" y="1527349"/>
            <a:ext cx="11705409" cy="4932658"/>
          </a:xfrm>
        </p:spPr>
        <p:txBody>
          <a:bodyPr>
            <a:noAutofit/>
          </a:bodyPr>
          <a:lstStyle/>
          <a:p>
            <a:r>
              <a:rPr lang="en-US" dirty="0" smtClean="0"/>
              <a:t>Key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Feedforward phase noise cancellation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13892" y="2455395"/>
            <a:ext cx="6538785" cy="2620936"/>
            <a:chOff x="1209795" y="1947690"/>
            <a:chExt cx="9573434" cy="3837313"/>
          </a:xfrm>
        </p:grpSpPr>
        <p:grpSp>
          <p:nvGrpSpPr>
            <p:cNvPr id="7" name="Group 6"/>
            <p:cNvGrpSpPr/>
            <p:nvPr/>
          </p:nvGrpSpPr>
          <p:grpSpPr>
            <a:xfrm>
              <a:off x="1209795" y="1947690"/>
              <a:ext cx="8781711" cy="3837313"/>
              <a:chOff x="1192506" y="1947690"/>
              <a:chExt cx="8781711" cy="3837313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565031" y="3971925"/>
                <a:ext cx="5336082" cy="1657350"/>
              </a:xfrm>
              <a:prstGeom prst="roundRect">
                <a:avLst>
                  <a:gd name="adj" fmla="val 1063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flipH="1">
                <a:off x="5638392" y="4910509"/>
                <a:ext cx="371754" cy="206335"/>
                <a:chOff x="5100900" y="2113369"/>
                <a:chExt cx="371754" cy="206335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5100900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224818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348736" y="2113369"/>
                  <a:ext cx="123918" cy="206335"/>
                </a:xfrm>
                <a:prstGeom prst="ellipse">
                  <a:avLst/>
                </a:prstGeom>
                <a:noFill/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flipH="1" flipV="1">
                <a:off x="6624769" y="4728686"/>
                <a:ext cx="1056317" cy="1056317"/>
                <a:chOff x="2545129" y="445106"/>
                <a:chExt cx="1299208" cy="1299208"/>
              </a:xfrm>
            </p:grpSpPr>
            <p:sp>
              <p:nvSpPr>
                <p:cNvPr id="64" name="Arc 63"/>
                <p:cNvSpPr/>
                <p:nvPr/>
              </p:nvSpPr>
              <p:spPr>
                <a:xfrm>
                  <a:off x="2545129" y="445106"/>
                  <a:ext cx="1299208" cy="1299208"/>
                </a:xfrm>
                <a:prstGeom prst="arc">
                  <a:avLst>
                    <a:gd name="adj1" fmla="val 21563383"/>
                    <a:gd name="adj2" fmla="val 5402033"/>
                  </a:avLst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807616" y="1744314"/>
                  <a:ext cx="408878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/>
              <p:cNvCxnSpPr/>
              <p:nvPr/>
            </p:nvCxnSpPr>
            <p:spPr>
              <a:xfrm flipH="1">
                <a:off x="6442790" y="4635879"/>
                <a:ext cx="134429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 flipH="1">
                <a:off x="5195133" y="4361249"/>
                <a:ext cx="1254305" cy="549260"/>
                <a:chOff x="4097438" y="1571964"/>
                <a:chExt cx="1254305" cy="549260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4097438" y="1571964"/>
                  <a:ext cx="278048" cy="549260"/>
                  <a:chOff x="4644737" y="1560034"/>
                  <a:chExt cx="278048" cy="549260"/>
                </a:xfrm>
              </p:grpSpPr>
              <p:cxnSp>
                <p:nvCxnSpPr>
                  <p:cNvPr id="62" name="Straight Connector 61"/>
                  <p:cNvCxnSpPr/>
                  <p:nvPr/>
                </p:nvCxnSpPr>
                <p:spPr>
                  <a:xfrm flipV="1">
                    <a:off x="4644737" y="15600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>
                    <a:off x="4648155" y="18346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4372068" y="157196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372067" y="2121224"/>
                  <a:ext cx="697662" cy="0"/>
                </a:xfrm>
                <a:prstGeom prst="line">
                  <a:avLst/>
                </a:prstGeom>
                <a:ln w="57150" cap="flat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 flipH="1">
                  <a:off x="5073695" y="1571964"/>
                  <a:ext cx="278048" cy="549260"/>
                  <a:chOff x="4797137" y="1712434"/>
                  <a:chExt cx="278048" cy="549260"/>
                </a:xfrm>
              </p:grpSpPr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4797137" y="171243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4800555" y="1987064"/>
                    <a:ext cx="274630" cy="274630"/>
                  </a:xfrm>
                  <a:prstGeom prst="line">
                    <a:avLst/>
                  </a:prstGeom>
                  <a:ln w="5715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" name="Straight Connector 14"/>
              <p:cNvCxnSpPr/>
              <p:nvPr/>
            </p:nvCxnSpPr>
            <p:spPr>
              <a:xfrm flipH="1">
                <a:off x="4899776" y="4635879"/>
                <a:ext cx="289813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8616844" y="4635879"/>
                <a:ext cx="752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/>
              <p:cNvCxnSpPr/>
              <p:nvPr/>
            </p:nvCxnSpPr>
            <p:spPr>
              <a:xfrm rot="10800000">
                <a:off x="1873324" y="3723871"/>
                <a:ext cx="723085" cy="91200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2596408" y="4316817"/>
                <a:ext cx="605119" cy="638125"/>
                <a:chOff x="3073657" y="3785658"/>
                <a:chExt cx="605119" cy="638125"/>
              </a:xfrm>
            </p:grpSpPr>
            <p:sp>
              <p:nvSpPr>
                <p:cNvPr id="54" name="Triangle 53"/>
                <p:cNvSpPr/>
                <p:nvPr/>
              </p:nvSpPr>
              <p:spPr>
                <a:xfrm rot="16200000">
                  <a:off x="3057154" y="3802161"/>
                  <a:ext cx="638125" cy="605119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2473" y="4034870"/>
                  <a:ext cx="279400" cy="139700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Arrow Connector 18"/>
              <p:cNvCxnSpPr/>
              <p:nvPr/>
            </p:nvCxnSpPr>
            <p:spPr>
              <a:xfrm flipH="1">
                <a:off x="3201527" y="4635879"/>
                <a:ext cx="694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716032" y="2151330"/>
                <a:ext cx="122844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/>
              <p:nvPr/>
            </p:nvCxnSpPr>
            <p:spPr>
              <a:xfrm rot="5400000" flipH="1" flipV="1">
                <a:off x="2133653" y="2278270"/>
                <a:ext cx="547340" cy="1068000"/>
              </a:xfrm>
              <a:prstGeom prst="bentConnector2">
                <a:avLst/>
              </a:prstGeom>
              <a:ln w="1905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/>
              <p:cNvSpPr/>
              <p:nvPr/>
            </p:nvSpPr>
            <p:spPr>
              <a:xfrm rot="16200000">
                <a:off x="9352595" y="4333320"/>
                <a:ext cx="638125" cy="60511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4163405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847180" y="2330577"/>
                <a:ext cx="1463942" cy="58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7787088" y="4249931"/>
                <a:ext cx="829756" cy="771896"/>
                <a:chOff x="1785114" y="2117789"/>
                <a:chExt cx="829756" cy="771896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1785114" y="2117789"/>
                  <a:ext cx="829756" cy="77189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2492" y="2294187"/>
                  <a:ext cx="6350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3895771" y="4285017"/>
                <a:ext cx="1004005" cy="701724"/>
                <a:chOff x="5294508" y="5099805"/>
                <a:chExt cx="1004005" cy="701724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5294508" y="5099805"/>
                  <a:ext cx="1004005" cy="70172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8210" y="5241117"/>
                  <a:ext cx="736600" cy="41910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1554723" y="3085940"/>
                <a:ext cx="637200" cy="637931"/>
                <a:chOff x="2346459" y="3447836"/>
                <a:chExt cx="637200" cy="637931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346459" y="3447836"/>
                  <a:ext cx="637200" cy="63793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2450825" y="3595961"/>
                  <a:ext cx="428469" cy="341681"/>
                  <a:chOff x="2450825" y="3591571"/>
                  <a:chExt cx="428469" cy="341681"/>
                </a:xfrm>
              </p:grpSpPr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2450825" y="3933252"/>
                    <a:ext cx="214233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2665058" y="3600347"/>
                    <a:ext cx="214236" cy="0"/>
                  </a:xfrm>
                  <a:prstGeom prst="line">
                    <a:avLst/>
                  </a:prstGeom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rot="5400000">
                    <a:off x="2498606" y="3758024"/>
                    <a:ext cx="332905" cy="0"/>
                  </a:xfrm>
                  <a:prstGeom prst="line">
                    <a:avLst/>
                  </a:prstGeom>
                  <a:ln w="19050" cap="flat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578" y="3176305"/>
                <a:ext cx="609600" cy="4572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1617" y="5023359"/>
                <a:ext cx="482600" cy="1524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3899" y="4570721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4628" y="52123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5477" y="5326506"/>
                <a:ext cx="787400" cy="15240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2943572" y="1953507"/>
                <a:ext cx="1219833" cy="765773"/>
                <a:chOff x="2965874" y="1953507"/>
                <a:chExt cx="1219833" cy="765773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965874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1640" y="2262296"/>
                  <a:ext cx="368300" cy="15240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2506" y="2079457"/>
                <a:ext cx="419100" cy="139700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5627347" y="1947690"/>
                <a:ext cx="1219833" cy="765773"/>
                <a:chOff x="5481428" y="1953507"/>
                <a:chExt cx="1219833" cy="765773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5481428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5894" y="2247493"/>
                  <a:ext cx="850900" cy="17780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/>
              <p:cNvGrpSpPr/>
              <p:nvPr/>
            </p:nvGrpSpPr>
            <p:grpSpPr>
              <a:xfrm>
                <a:off x="8311122" y="1953507"/>
                <a:ext cx="1219833" cy="765773"/>
                <a:chOff x="8311122" y="1953507"/>
                <a:chExt cx="1219833" cy="765773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8311122" y="1953507"/>
                  <a:ext cx="1219833" cy="76577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038" y="2247493"/>
                  <a:ext cx="762000" cy="177800"/>
                </a:xfrm>
                <a:prstGeom prst="rect">
                  <a:avLst/>
                </a:prstGeom>
              </p:spPr>
            </p:pic>
          </p:grpSp>
          <p:cxnSp>
            <p:nvCxnSpPr>
              <p:cNvPr id="37" name="Elbow Connector 36"/>
              <p:cNvCxnSpPr/>
              <p:nvPr/>
            </p:nvCxnSpPr>
            <p:spPr>
              <a:xfrm>
                <a:off x="9530955" y="2336394"/>
                <a:ext cx="443262" cy="2299485"/>
              </a:xfrm>
              <a:prstGeom prst="bentConnector3">
                <a:avLst>
                  <a:gd name="adj1" fmla="val 247975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06" y="2475100"/>
                <a:ext cx="279400" cy="12700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0345005" y="3176305"/>
              <a:ext cx="438224" cy="63793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3125224" y="2593102"/>
            <a:ext cx="0" cy="291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290989" y="2858993"/>
            <a:ext cx="0" cy="264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918574" y="5506708"/>
            <a:ext cx="601309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PD</a:t>
            </a:r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059603" y="5506708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Integrate</a:t>
            </a:r>
            <a:endParaRPr lang="en-US"/>
          </a:p>
        </p:txBody>
      </p:sp>
      <p:sp>
        <p:nvSpPr>
          <p:cNvPr id="75" name="Triangle 74"/>
          <p:cNvSpPr/>
          <p:nvPr/>
        </p:nvSpPr>
        <p:spPr>
          <a:xfrm rot="5400000">
            <a:off x="5780081" y="5470886"/>
            <a:ext cx="705369" cy="6567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stCxn id="71" idx="3"/>
            <a:endCxn id="73" idx="1"/>
          </p:cNvCxnSpPr>
          <p:nvPr/>
        </p:nvCxnSpPr>
        <p:spPr>
          <a:xfrm>
            <a:off x="3519883" y="5807363"/>
            <a:ext cx="539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3" idx="3"/>
            <a:endCxn id="75" idx="3"/>
          </p:cNvCxnSpPr>
          <p:nvPr/>
        </p:nvCxnSpPr>
        <p:spPr>
          <a:xfrm flipV="1">
            <a:off x="5164853" y="5799248"/>
            <a:ext cx="639551" cy="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993365" y="5163106"/>
            <a:ext cx="1105250" cy="601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mod.</a:t>
            </a:r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6265164" y="4749012"/>
            <a:ext cx="728201" cy="59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6443955" y="5618818"/>
            <a:ext cx="547129" cy="18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3"/>
          </p:cNvCxnSpPr>
          <p:nvPr/>
        </p:nvCxnSpPr>
        <p:spPr>
          <a:xfrm>
            <a:off x="8098615" y="5463761"/>
            <a:ext cx="954062" cy="13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9052677" y="5183542"/>
            <a:ext cx="133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Final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laser out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33796" y="5472310"/>
            <a:ext cx="2737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Analog PD for </a:t>
            </a:r>
            <a:r>
              <a:rPr lang="en-US" smtClean="0"/>
              <a:t>removing phase ramp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6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" y="1930433"/>
            <a:ext cx="5959224" cy="20905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95" y="1027906"/>
            <a:ext cx="5906405" cy="46841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260678"/>
            <a:ext cx="5113690" cy="233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 smtClean="0"/>
              <a:t>Scan time: 10us</a:t>
            </a:r>
          </a:p>
          <a:p>
            <a:r>
              <a:rPr lang="en-US" dirty="0" smtClean="0"/>
              <a:t>Chirp bandwidth: 40GHz</a:t>
            </a:r>
          </a:p>
          <a:p>
            <a:r>
              <a:rPr lang="en-US" dirty="0" smtClean="0"/>
              <a:t>MZI delay difference: 1ns</a:t>
            </a:r>
          </a:p>
        </p:txBody>
      </p:sp>
    </p:spTree>
    <p:extLst>
      <p:ext uri="{BB962C8B-B14F-4D97-AF65-F5344CB8AC3E}">
        <p14:creationId xmlns:p14="http://schemas.microsoft.com/office/powerpoint/2010/main" val="9812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16" y="2059519"/>
            <a:ext cx="5687658" cy="2851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really great in simulation, however..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5748" cy="4351338"/>
          </a:xfrm>
        </p:spPr>
        <p:txBody>
          <a:bodyPr/>
          <a:lstStyle/>
          <a:p>
            <a:r>
              <a:rPr lang="en-US" dirty="0" smtClean="0"/>
              <a:t>Gain/delay needs to be matched quite well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Gain of FF path ~ tau (a few ns)</a:t>
            </a:r>
          </a:p>
          <a:p>
            <a:r>
              <a:rPr lang="en-US" dirty="0" smtClean="0"/>
              <a:t>Requires huge gain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Also, removal of phase ramp using analog mixer can introduce a lot of noise, especially concerning as the gain of asymmetric MZI is very small</a:t>
            </a:r>
          </a:p>
          <a:p>
            <a:pPr lvl="1"/>
            <a:r>
              <a:rPr lang="en-US" dirty="0" smtClean="0"/>
              <a:t>Maybe multiplying phase directly could help?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0917"/>
            <a:ext cx="5322455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43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0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Optical PLL for FMCW Lidar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Taehwan Kim</a:t>
            </a:r>
          </a:p>
          <a:p>
            <a:r>
              <a:rPr lang="en-US" dirty="0" smtClean="0"/>
              <a:t>09/25/17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light to sense the distance/velocity of the remote target</a:t>
            </a:r>
          </a:p>
          <a:p>
            <a:r>
              <a:rPr lang="en-US" dirty="0" smtClean="0"/>
              <a:t>Using light as sensing medium is advantageous mainly because the wavelength is small (compared to </a:t>
            </a:r>
            <a:r>
              <a:rPr lang="en-US" dirty="0" err="1" smtClean="0"/>
              <a:t>mmWave</a:t>
            </a:r>
            <a:r>
              <a:rPr lang="en-US" dirty="0" smtClean="0"/>
              <a:t>, for example)</a:t>
            </a:r>
          </a:p>
          <a:p>
            <a:pPr lvl="1"/>
            <a:r>
              <a:rPr lang="en-US" dirty="0" smtClean="0"/>
              <a:t>Diffraction-limited system: sensing with light improves lateral resolution for given device size</a:t>
            </a:r>
          </a:p>
          <a:p>
            <a:pPr lvl="1"/>
            <a:r>
              <a:rPr lang="en-US" dirty="0" smtClean="0"/>
              <a:t>In other words, can build high-resolution sensor which is also very compact</a:t>
            </a:r>
          </a:p>
          <a:p>
            <a:pPr lvl="1"/>
            <a:r>
              <a:rPr lang="en-US" dirty="0" smtClean="0"/>
              <a:t>Integrated optics: co-existence of powerful electronics &amp; photonic devices on a single substrate is now possible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9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light to sense the distance/velocity of the remote target</a:t>
            </a:r>
          </a:p>
          <a:p>
            <a:r>
              <a:rPr lang="en-US" dirty="0" smtClean="0"/>
              <a:t>Using light as sensing medium is advantageous mainly because the wavelength is small (compared to </a:t>
            </a:r>
            <a:r>
              <a:rPr lang="en-US" dirty="0" err="1" smtClean="0"/>
              <a:t>mmWave</a:t>
            </a:r>
            <a:r>
              <a:rPr lang="en-US" dirty="0" smtClean="0"/>
              <a:t>, for example)</a:t>
            </a:r>
          </a:p>
          <a:p>
            <a:pPr lvl="1"/>
            <a:r>
              <a:rPr lang="en-US" dirty="0" smtClean="0"/>
              <a:t>Diffraction-limited system: sensing with light improves lateral resolution for given device size</a:t>
            </a:r>
          </a:p>
          <a:p>
            <a:pPr lvl="1"/>
            <a:r>
              <a:rPr lang="en-US" dirty="0" smtClean="0"/>
              <a:t>In other words, can build high-resolution sensor which is also very compact</a:t>
            </a:r>
          </a:p>
          <a:p>
            <a:pPr lvl="1"/>
            <a:r>
              <a:rPr lang="en-US" dirty="0" smtClean="0"/>
              <a:t>Integrated optics: co-existence of powerful electronics &amp; photonic devices on a single substrate is now possible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 scheme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817"/>
            <a:ext cx="10515600" cy="4661146"/>
          </a:xfrm>
        </p:spPr>
        <p:txBody>
          <a:bodyPr/>
          <a:lstStyle/>
          <a:p>
            <a:r>
              <a:rPr lang="en-US" dirty="0" smtClean="0"/>
              <a:t>Pulsed vs. FMCW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20" y="2158901"/>
            <a:ext cx="4016186" cy="3816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12" y="2076494"/>
            <a:ext cx="4085582" cy="3981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1382" y="1638030"/>
            <a:ext cx="206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Behroozpour</a:t>
            </a:r>
            <a:r>
              <a:rPr lang="en-US" dirty="0" smtClean="0"/>
              <a:t> 2013]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59511" y="5992297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Pulsed </a:t>
            </a:r>
            <a:r>
              <a:rPr lang="en-US" dirty="0" err="1" smtClean="0"/>
              <a:t>lidar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1247" y="6051786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FMCW </a:t>
            </a:r>
            <a:r>
              <a:rPr lang="en-US" dirty="0" err="1" smtClean="0"/>
              <a:t>lidar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5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Pulsed </a:t>
            </a:r>
            <a:r>
              <a:rPr lang="en-US" dirty="0" err="1" smtClean="0"/>
              <a:t>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756" y="1515817"/>
            <a:ext cx="5941043" cy="466114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Fundamental tradeoff between peak power vs. resolution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au = 1.5cm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10ps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Wingdings"/>
              </a:rPr>
              <a:t>SNR determined by the # of photons within tau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Requires high-speed electrical FE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Geiger-mode APD required for shot-noise limited receiver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 interference rejection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8" y="1515817"/>
            <a:ext cx="4859586" cy="4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Photocurrent PSD from theory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Even without shot noise,  ranging accuracy is fundamentally limited by PN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noise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45" y="1755010"/>
            <a:ext cx="81788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397" y="2832127"/>
            <a:ext cx="3657600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36245" y="2809932"/>
            <a:ext cx="5022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Beyond coherence length (tau&gt;</a:t>
            </a:r>
            <a:r>
              <a:rPr lang="en-US" dirty="0" err="1" smtClean="0">
                <a:solidFill>
                  <a:srgbClr val="FF0000"/>
                </a:solidFill>
              </a:rPr>
              <a:t>tau_c</a:t>
            </a:r>
            <a:r>
              <a:rPr lang="en-US" dirty="0" smtClean="0">
                <a:solidFill>
                  <a:srgbClr val="FF0000"/>
                </a:solidFill>
              </a:rPr>
              <a:t>), it’s just Lorentzian </a:t>
            </a:r>
            <a:r>
              <a:rPr lang="en-US" dirty="0" err="1" smtClean="0">
                <a:solidFill>
                  <a:srgbClr val="FF0000"/>
                </a:solidFill>
              </a:rPr>
              <a:t>lineshape</a:t>
            </a:r>
            <a:r>
              <a:rPr lang="en-US" dirty="0" smtClean="0">
                <a:solidFill>
                  <a:srgbClr val="FF0000"/>
                </a:solidFill>
              </a:rPr>
              <a:t> + shot noise floor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8" y="4030421"/>
            <a:ext cx="4607595" cy="273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377" y="4077810"/>
            <a:ext cx="2303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Linewidth: 10MHz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Coherence range: 4.77m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Scan time: 10us 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882224" y="4238663"/>
            <a:ext cx="0" cy="22327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871990" y="5714432"/>
            <a:ext cx="1863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Coherence range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927" y="6087161"/>
            <a:ext cx="17469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Signal power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04345" y="5344827"/>
            <a:ext cx="1863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Phase noise pedestal peak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742349" y="5606437"/>
            <a:ext cx="399701" cy="23880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046601" y="6134574"/>
            <a:ext cx="473418" cy="90637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85" y="3983311"/>
            <a:ext cx="3807931" cy="26930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715083" y="4185532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257159" y="4774359"/>
            <a:ext cx="4692748" cy="13704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593337" y="4911406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293441" y="5238190"/>
            <a:ext cx="2967258" cy="61581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0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FMCW </a:t>
            </a:r>
            <a:r>
              <a:rPr lang="en-US" dirty="0" err="1" smtClean="0"/>
              <a:t>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756" y="1515816"/>
            <a:ext cx="5941043" cy="52347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 tradeoff between peak power vs. resolution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Requires longer integration for resolving smaller frequency difference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 need for fast electrical FE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Coherent RX achieves shot-noise limited detection with normal PD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Interference rejection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Requires laser with broadband, stable, continuous wavelength tuning capability &amp; narrow linewidth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" y="1525024"/>
            <a:ext cx="4943554" cy="48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modulator design for FMCW </a:t>
            </a:r>
            <a:r>
              <a:rPr lang="en-US" dirty="0" err="1" smtClean="0"/>
              <a:t>lidar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168" y="1825625"/>
            <a:ext cx="5922631" cy="4351338"/>
          </a:xfrm>
        </p:spPr>
        <p:txBody>
          <a:bodyPr/>
          <a:lstStyle/>
          <a:p>
            <a:r>
              <a:rPr lang="en-US" dirty="0" smtClean="0"/>
              <a:t>Linearity of the modulation pattern</a:t>
            </a:r>
          </a:p>
          <a:p>
            <a:r>
              <a:rPr lang="en-US" dirty="0" smtClean="0"/>
              <a:t>Phase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" y="1525024"/>
            <a:ext cx="4943554" cy="4817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708" y="1525025"/>
            <a:ext cx="5090406" cy="49494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3474" y="1525024"/>
            <a:ext cx="1691315" cy="69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7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FMCW modulator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Linearity of the modulation pattern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  <a:p>
            <a:pPr lvl="1"/>
            <a:r>
              <a:rPr lang="en-US" dirty="0" smtClean="0">
                <a:latin typeface="+mn-lt"/>
              </a:rPr>
              <a:t>Due to the nonlinearity in the laser tuning &amp; bandwidth limit, modulation pattern could diverge from the ideal </a:t>
            </a:r>
            <a:r>
              <a:rPr lang="en-US" dirty="0" smtClean="0">
                <a:latin typeface="+mn-lt"/>
                <a:sym typeface="Wingdings"/>
              </a:rPr>
              <a:t> non-constant chirp rate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Causes frequency uncertainty in the beating tone, degrading SNR</a:t>
            </a:r>
          </a:p>
          <a:p>
            <a:pPr lvl="1"/>
            <a:r>
              <a:rPr lang="en-US" dirty="0" smtClean="0"/>
              <a:t>Some kind of feedback control which senses the chirp rate &amp; corrects the tuning signal required</a:t>
            </a:r>
            <a:endParaRPr lang="en-US" dirty="0" smtClean="0">
              <a:latin typeface="+mn-lt"/>
            </a:endParaRPr>
          </a:p>
          <a:p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97407" y="3994753"/>
            <a:ext cx="280265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95571" y="2600182"/>
            <a:ext cx="0" cy="1488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16200000">
            <a:off x="1816897" y="3124047"/>
            <a:ext cx="1386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Calibri" charset="0"/>
                <a:cs typeface="Calibri" charset="0"/>
              </a:rPr>
              <a:t>Laser Frequency</a:t>
            </a:r>
            <a:endParaRPr lang="en-US" sz="1600" b="1" dirty="0"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3158" y="4018457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smtClean="0">
                <a:solidFill>
                  <a:srgbClr val="000000"/>
                </a:solidFill>
                <a:ea typeface="Calibri" charset="0"/>
                <a:cs typeface="Calibri" charset="0"/>
              </a:rPr>
              <a:t>Time</a:t>
            </a:r>
            <a:endParaRPr lang="en-US" sz="1600" b="1" dirty="0"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28288" y="2834447"/>
            <a:ext cx="1983096" cy="892008"/>
            <a:chOff x="2398423" y="2497963"/>
            <a:chExt cx="1983096" cy="89200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398423" y="2502995"/>
              <a:ext cx="991548" cy="88697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389971" y="2497963"/>
              <a:ext cx="991548" cy="88697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6994781" y="3994753"/>
            <a:ext cx="280265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92945" y="2600182"/>
            <a:ext cx="0" cy="1488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16200000">
            <a:off x="6299069" y="3139436"/>
            <a:ext cx="1216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 charset="0"/>
                <a:cs typeface="Calibri" charset="0"/>
              </a:rPr>
              <a:t>Laser Frequency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66179" y="4018457"/>
            <a:ext cx="502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smtClean="0">
                <a:solidFill>
                  <a:srgbClr val="000000"/>
                </a:solidFill>
                <a:ea typeface="Calibri" charset="0"/>
                <a:cs typeface="Calibri" charset="0"/>
              </a:rPr>
              <a:t>Time</a:t>
            </a:r>
            <a:endParaRPr lang="en-US" sz="1400" b="1" dirty="0"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525662" y="2698125"/>
            <a:ext cx="2581921" cy="1403953"/>
            <a:chOff x="6795797" y="2361641"/>
            <a:chExt cx="2581921" cy="140395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795797" y="2502995"/>
              <a:ext cx="991548" cy="88697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/>
            <p:cNvSpPr/>
            <p:nvPr/>
          </p:nvSpPr>
          <p:spPr>
            <a:xfrm rot="5762773">
              <a:off x="7309485" y="2348780"/>
              <a:ext cx="1014361" cy="1040083"/>
            </a:xfrm>
            <a:prstGeom prst="arc">
              <a:avLst>
                <a:gd name="adj1" fmla="val 16868186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3889993">
              <a:off x="8276021" y="2663898"/>
              <a:ext cx="1104765" cy="1098628"/>
            </a:xfrm>
            <a:prstGeom prst="arc">
              <a:avLst>
                <a:gd name="adj1" fmla="val 19650300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8460513" y="2492491"/>
              <a:ext cx="294356" cy="28850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681776" y="2684704"/>
            <a:ext cx="2581921" cy="1403953"/>
            <a:chOff x="6795797" y="2361641"/>
            <a:chExt cx="2581921" cy="140395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795797" y="2502995"/>
              <a:ext cx="991548" cy="88697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5762773">
              <a:off x="7309485" y="2348780"/>
              <a:ext cx="1014361" cy="1040083"/>
            </a:xfrm>
            <a:prstGeom prst="arc">
              <a:avLst>
                <a:gd name="adj1" fmla="val 16868186"/>
                <a:gd name="adj2" fmla="val 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13889993">
              <a:off x="8276021" y="2663898"/>
              <a:ext cx="1104765" cy="1098628"/>
            </a:xfrm>
            <a:prstGeom prst="arc">
              <a:avLst>
                <a:gd name="adj1" fmla="val 19650300"/>
                <a:gd name="adj2" fmla="val 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8460513" y="2492491"/>
              <a:ext cx="294356" cy="28850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375570" y="2831931"/>
            <a:ext cx="1983096" cy="892008"/>
            <a:chOff x="2398423" y="2497963"/>
            <a:chExt cx="1983096" cy="892008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398423" y="2502995"/>
              <a:ext cx="991548" cy="88697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389971" y="2497963"/>
              <a:ext cx="991548" cy="88697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746397" y="2932010"/>
            <a:ext cx="0" cy="673001"/>
            <a:chOff x="3250103" y="2797442"/>
            <a:chExt cx="0" cy="673001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3250103" y="3261831"/>
              <a:ext cx="0" cy="2086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250103" y="2797442"/>
              <a:ext cx="0" cy="2559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250103" y="2946267"/>
              <a:ext cx="0" cy="4350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4766503" y="3251442"/>
            <a:ext cx="344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b="1" dirty="0">
                <a:solidFill>
                  <a:srgbClr val="000000"/>
                </a:solidFill>
                <a:ea typeface="Calibri" charset="0"/>
                <a:cs typeface="Calibri" charset="0"/>
              </a:rPr>
              <a:t>Δ</a:t>
            </a:r>
            <a:r>
              <a:rPr lang="en-US" sz="1400" b="1" dirty="0">
                <a:ea typeface="Calibri" charset="0"/>
                <a:cs typeface="Calibri" charset="0"/>
              </a:rPr>
              <a:t>f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176932" y="2917305"/>
            <a:ext cx="0" cy="673001"/>
            <a:chOff x="3250103" y="2797442"/>
            <a:chExt cx="0" cy="673001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250103" y="3261831"/>
              <a:ext cx="0" cy="2086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50103" y="2797442"/>
              <a:ext cx="0" cy="2559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50103" y="2946267"/>
              <a:ext cx="0" cy="4350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9197038" y="3236737"/>
            <a:ext cx="344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b="1" dirty="0">
                <a:solidFill>
                  <a:srgbClr val="000000"/>
                </a:solidFill>
                <a:ea typeface="Calibri" charset="0"/>
                <a:cs typeface="Calibri" charset="0"/>
              </a:rPr>
              <a:t>Δ</a:t>
            </a:r>
            <a:r>
              <a:rPr lang="en-US" sz="1400" b="1" dirty="0">
                <a:ea typeface="Calibri" charset="0"/>
                <a:cs typeface="Calibri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7364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FMCW modulator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562" y="4387893"/>
            <a:ext cx="5591238" cy="20313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2. Laser phase noise</a:t>
            </a:r>
          </a:p>
          <a:p>
            <a:pPr lvl="1"/>
            <a:r>
              <a:rPr lang="en-US" dirty="0" smtClean="0"/>
              <a:t>As 𝜏</a:t>
            </a:r>
            <a:r>
              <a:rPr lang="en-US" baseline="-25000" dirty="0" smtClean="0"/>
              <a:t>R</a:t>
            </a:r>
            <a:r>
              <a:rPr lang="en-US" dirty="0" smtClean="0"/>
              <a:t> goes up, PN of TX/RX beams are less correlated (less coherent)</a:t>
            </a:r>
          </a:p>
          <a:p>
            <a:pPr lvl="1"/>
            <a:r>
              <a:rPr lang="en-US" dirty="0" smtClean="0"/>
              <a:t>Beating tone becomes weaker &amp; noise floor go up</a:t>
            </a:r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  <a:p>
            <a:pPr lvl="1"/>
            <a:endParaRPr lang="en-US" dirty="0" smtClean="0">
              <a:latin typeface="+mn-lt"/>
            </a:endParaRPr>
          </a:p>
          <a:p>
            <a:pPr lvl="1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1"/>
          <a:stretch/>
        </p:blipFill>
        <p:spPr>
          <a:xfrm>
            <a:off x="686041" y="1432937"/>
            <a:ext cx="4943554" cy="18441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0" y="3277078"/>
            <a:ext cx="3611244" cy="351923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761769" y="6488668"/>
            <a:ext cx="159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Vasilyev</a:t>
            </a:r>
            <a:r>
              <a:rPr lang="en-US" dirty="0" smtClean="0"/>
              <a:t> 2013]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07" y="1547972"/>
            <a:ext cx="2913560" cy="21851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104" y="1537265"/>
            <a:ext cx="2913560" cy="218516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185143" y="3811638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20cm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998467" y="378826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2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FMCW modulation closed-loop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How to sense the instantaneous laser chirp rate?</a:t>
            </a:r>
          </a:p>
          <a:p>
            <a:pPr lvl="1"/>
            <a:r>
              <a:rPr lang="en-US" dirty="0" smtClean="0"/>
              <a:t>Lidar </a:t>
            </a:r>
            <a:r>
              <a:rPr lang="en-US" dirty="0" smtClean="0">
                <a:sym typeface="Wingdings"/>
              </a:rPr>
              <a:t> known chirp rate, find out the distance</a:t>
            </a:r>
          </a:p>
          <a:p>
            <a:pPr lvl="1"/>
            <a:r>
              <a:rPr lang="en-US" dirty="0" smtClean="0">
                <a:sym typeface="Wingdings"/>
              </a:rPr>
              <a:t>Laser controller  For known distance, find out the chirp rate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70" y="3224803"/>
            <a:ext cx="6706859" cy="3243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31643" y="6311900"/>
            <a:ext cx="1471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Satyan</a:t>
            </a:r>
            <a:r>
              <a:rPr lang="en-US" dirty="0" smtClean="0"/>
              <a:t> 2009]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35656" y="3224803"/>
            <a:ext cx="1774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Target emulation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with known 𝜏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68146" y="5122166"/>
            <a:ext cx="44462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Photocurrent frequency indicates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instantaneous chirp rate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compare with ref.</a:t>
            </a:r>
            <a:br>
              <a:rPr lang="en-US" dirty="0" smtClean="0">
                <a:solidFill>
                  <a:srgbClr val="FF0000"/>
                </a:solidFill>
                <a:sym typeface="Wingdings"/>
              </a:rPr>
            </a:br>
            <a:r>
              <a:rPr lang="en-US" dirty="0" smtClean="0">
                <a:solidFill>
                  <a:srgbClr val="FF0000"/>
                </a:solidFill>
                <a:sym typeface="Wingdings"/>
              </a:rPr>
              <a:t>to generate error signal for laser control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9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FMCW linearization: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798" y="1825624"/>
            <a:ext cx="4329116" cy="4753145"/>
          </a:xfrm>
        </p:spPr>
        <p:txBody>
          <a:bodyPr/>
          <a:lstStyle/>
          <a:p>
            <a:r>
              <a:rPr lang="en-US" dirty="0" smtClean="0"/>
              <a:t>Same system as normal PLL </a:t>
            </a:r>
          </a:p>
          <a:p>
            <a:pPr lvl="1"/>
            <a:r>
              <a:rPr lang="en-US" dirty="0" smtClean="0"/>
              <a:t>Integrator + laser + MZI-PD is equivalent to single VCO</a:t>
            </a:r>
          </a:p>
          <a:p>
            <a:r>
              <a:rPr lang="en-US" dirty="0" smtClean="0"/>
              <a:t>Digital implementation to accommodate wide range of reference oscillation frequency (different chirp rates)</a:t>
            </a:r>
          </a:p>
          <a:p>
            <a:r>
              <a:rPr lang="en-US" dirty="0" smtClean="0"/>
              <a:t>Triangular mod. by flipping integrator sign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4461" y="1940498"/>
            <a:ext cx="6477450" cy="4293986"/>
            <a:chOff x="464820" y="1424780"/>
            <a:chExt cx="7837715" cy="5195724"/>
          </a:xfrm>
        </p:grpSpPr>
        <p:sp>
          <p:nvSpPr>
            <p:cNvPr id="5" name="Rounded Rectangle 4"/>
            <p:cNvSpPr/>
            <p:nvPr/>
          </p:nvSpPr>
          <p:spPr>
            <a:xfrm>
              <a:off x="464820" y="1424780"/>
              <a:ext cx="7837715" cy="3382646"/>
            </a:xfrm>
            <a:prstGeom prst="roundRect">
              <a:avLst>
                <a:gd name="adj" fmla="val 1063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4821" y="4807426"/>
              <a:ext cx="7837714" cy="1657350"/>
            </a:xfrm>
            <a:prstGeom prst="roundRect">
              <a:avLst>
                <a:gd name="adj" fmla="val 1063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flipH="1">
              <a:off x="3847573" y="5746010"/>
              <a:ext cx="371754" cy="206335"/>
              <a:chOff x="5100900" y="2113369"/>
              <a:chExt cx="371754" cy="206335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100900" y="2113369"/>
                <a:ext cx="123918" cy="206335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24818" y="2113369"/>
                <a:ext cx="123918" cy="206335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348736" y="2113369"/>
                <a:ext cx="123918" cy="206335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flipH="1" flipV="1">
              <a:off x="4833950" y="5564187"/>
              <a:ext cx="1056317" cy="1056317"/>
              <a:chOff x="2545129" y="445106"/>
              <a:chExt cx="1299208" cy="1299208"/>
            </a:xfrm>
          </p:grpSpPr>
          <p:sp>
            <p:nvSpPr>
              <p:cNvPr id="62" name="Arc 61"/>
              <p:cNvSpPr/>
              <p:nvPr/>
            </p:nvSpPr>
            <p:spPr>
              <a:xfrm>
                <a:off x="2545129" y="445106"/>
                <a:ext cx="1299208" cy="1299208"/>
              </a:xfrm>
              <a:prstGeom prst="arc">
                <a:avLst>
                  <a:gd name="adj1" fmla="val 21563383"/>
                  <a:gd name="adj2" fmla="val 5402033"/>
                </a:avLst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2807616" y="1744314"/>
                <a:ext cx="408878" cy="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 flipH="1">
              <a:off x="4651971" y="5471380"/>
              <a:ext cx="1344298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 flipH="1">
              <a:off x="3404314" y="5196750"/>
              <a:ext cx="1254305" cy="549260"/>
              <a:chOff x="4097438" y="1571964"/>
              <a:chExt cx="1254305" cy="54926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4097438" y="1571964"/>
                <a:ext cx="278048" cy="549260"/>
                <a:chOff x="4644737" y="1560034"/>
                <a:chExt cx="278048" cy="54926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4644737" y="1560034"/>
                  <a:ext cx="274630" cy="274630"/>
                </a:xfrm>
                <a:prstGeom prst="line">
                  <a:avLst/>
                </a:prstGeom>
                <a:ln w="5715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648155" y="1834664"/>
                  <a:ext cx="274630" cy="274630"/>
                </a:xfrm>
                <a:prstGeom prst="line">
                  <a:avLst/>
                </a:prstGeom>
                <a:ln w="5715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372068" y="1571964"/>
                <a:ext cx="697662" cy="0"/>
              </a:xfrm>
              <a:prstGeom prst="line">
                <a:avLst/>
              </a:prstGeom>
              <a:ln w="57150" cap="flat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72067" y="2121224"/>
                <a:ext cx="697662" cy="0"/>
              </a:xfrm>
              <a:prstGeom prst="line">
                <a:avLst/>
              </a:prstGeom>
              <a:ln w="57150" cap="flat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/>
              <p:nvPr/>
            </p:nvGrpSpPr>
            <p:grpSpPr>
              <a:xfrm flipH="1">
                <a:off x="5073695" y="1571964"/>
                <a:ext cx="278048" cy="549260"/>
                <a:chOff x="4797137" y="1712434"/>
                <a:chExt cx="278048" cy="54926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4797137" y="1712434"/>
                  <a:ext cx="274630" cy="274630"/>
                </a:xfrm>
                <a:prstGeom prst="line">
                  <a:avLst/>
                </a:prstGeom>
                <a:ln w="5715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800555" y="1987064"/>
                  <a:ext cx="274630" cy="274630"/>
                </a:xfrm>
                <a:prstGeom prst="line">
                  <a:avLst/>
                </a:prstGeom>
                <a:ln w="5715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/>
            <p:cNvCxnSpPr/>
            <p:nvPr/>
          </p:nvCxnSpPr>
          <p:spPr>
            <a:xfrm flipH="1">
              <a:off x="3108957" y="5471380"/>
              <a:ext cx="289813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91293" y="3957852"/>
              <a:ext cx="638125" cy="605119"/>
              <a:chOff x="2696682" y="4333320"/>
              <a:chExt cx="638125" cy="605119"/>
            </a:xfrm>
          </p:grpSpPr>
          <p:sp>
            <p:nvSpPr>
              <p:cNvPr id="52" name="Triangle 51"/>
              <p:cNvSpPr/>
              <p:nvPr/>
            </p:nvSpPr>
            <p:spPr>
              <a:xfrm>
                <a:off x="2696682" y="4333320"/>
                <a:ext cx="638125" cy="605119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6044" y="4676557"/>
                <a:ext cx="279400" cy="139700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/>
            <p:cNvCxnSpPr/>
            <p:nvPr/>
          </p:nvCxnSpPr>
          <p:spPr>
            <a:xfrm>
              <a:off x="1270655" y="2145406"/>
              <a:ext cx="9312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 flipH="1" flipV="1">
              <a:off x="1608205" y="2326192"/>
              <a:ext cx="399044" cy="794744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4"/>
            <p:cNvSpPr/>
            <p:nvPr/>
          </p:nvSpPr>
          <p:spPr>
            <a:xfrm rot="10800000">
              <a:off x="6921047" y="3998529"/>
              <a:ext cx="638125" cy="605119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28668" y="2324653"/>
              <a:ext cx="1318238" cy="58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996269" y="5085432"/>
              <a:ext cx="829756" cy="771896"/>
              <a:chOff x="1785114" y="2117789"/>
              <a:chExt cx="829756" cy="77189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785114" y="2117789"/>
                <a:ext cx="829756" cy="77189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492" y="2294187"/>
                <a:ext cx="635000" cy="4191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2104952" y="5120518"/>
              <a:ext cx="1004005" cy="701724"/>
              <a:chOff x="5294508" y="5099805"/>
              <a:chExt cx="1004005" cy="70172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294508" y="5099805"/>
                <a:ext cx="1004005" cy="7017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210" y="5241117"/>
                <a:ext cx="736600" cy="41910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091755" y="2923086"/>
              <a:ext cx="637200" cy="637931"/>
              <a:chOff x="2346459" y="3447836"/>
              <a:chExt cx="637200" cy="637931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346459" y="3447836"/>
                <a:ext cx="637200" cy="6379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450825" y="3595961"/>
                <a:ext cx="428469" cy="341681"/>
                <a:chOff x="2450825" y="3591571"/>
                <a:chExt cx="428469" cy="341681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50825" y="3933252"/>
                  <a:ext cx="214233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665058" y="3600347"/>
                  <a:ext cx="214236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>
                  <a:off x="2498606" y="3758024"/>
                  <a:ext cx="332905" cy="0"/>
                </a:xfrm>
                <a:prstGeom prst="line">
                  <a:avLst/>
                </a:prstGeom>
                <a:ln w="19050" cap="flat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148" y="3013451"/>
              <a:ext cx="609600" cy="457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711" y="4126969"/>
              <a:ext cx="482600" cy="152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3080" y="5406222"/>
              <a:ext cx="292100" cy="139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4658" y="6162007"/>
              <a:ext cx="787400" cy="15240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2208835" y="1947583"/>
              <a:ext cx="1219833" cy="765773"/>
              <a:chOff x="2965874" y="1953507"/>
              <a:chExt cx="1219833" cy="765773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965874" y="1953507"/>
                <a:ext cx="1219833" cy="76577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1640" y="2262296"/>
                <a:ext cx="368300" cy="1524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746906" y="1941766"/>
              <a:ext cx="1219833" cy="765773"/>
              <a:chOff x="5481428" y="1953507"/>
              <a:chExt cx="1219833" cy="76577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481428" y="1953507"/>
                <a:ext cx="1219833" cy="76577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5894" y="2247493"/>
                <a:ext cx="850900" cy="177800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6632086" y="2760971"/>
              <a:ext cx="1219833" cy="765773"/>
              <a:chOff x="8311122" y="1953507"/>
              <a:chExt cx="1219833" cy="765773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8311122" y="1953507"/>
                <a:ext cx="1219833" cy="76577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0038" y="2247493"/>
                <a:ext cx="762000" cy="177800"/>
              </a:xfrm>
              <a:prstGeom prst="rect">
                <a:avLst/>
              </a:prstGeom>
            </p:spPr>
          </p:pic>
        </p:grpSp>
        <p:cxnSp>
          <p:nvCxnSpPr>
            <p:cNvPr id="27" name="Elbow Connector 26"/>
            <p:cNvCxnSpPr/>
            <p:nvPr/>
          </p:nvCxnSpPr>
          <p:spPr>
            <a:xfrm rot="5400000">
              <a:off x="7005164" y="3761689"/>
              <a:ext cx="471785" cy="18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447" y="2063675"/>
              <a:ext cx="203200" cy="1524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86158" y="6069821"/>
              <a:ext cx="101600" cy="889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58279" y="2149221"/>
              <a:ext cx="381000" cy="114300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 flipH="1" flipV="1">
              <a:off x="1410355" y="3561017"/>
              <a:ext cx="1" cy="39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/>
            <p:nvPr/>
          </p:nvCxnSpPr>
          <p:spPr>
            <a:xfrm rot="10800000">
              <a:off x="1410356" y="4562972"/>
              <a:ext cx="694596" cy="908409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rot="5400000">
              <a:off x="6599201" y="4830472"/>
              <a:ext cx="867732" cy="414084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>
              <a:off x="5966739" y="2324653"/>
              <a:ext cx="1275264" cy="436318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747427" y="153894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chemeClr val="accent6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CMOS</a:t>
              </a:r>
              <a:endParaRPr lang="en-US" b="1" i="1" dirty="0">
                <a:solidFill>
                  <a:schemeClr val="accent6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7427" y="59476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chemeClr val="accent5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Photonics</a:t>
              </a:r>
              <a:endParaRPr lang="en-US" b="1" i="1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871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OPLL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1157" y="1606104"/>
            <a:ext cx="11389687" cy="4924646"/>
            <a:chOff x="333383" y="1337637"/>
            <a:chExt cx="11389687" cy="4924646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8771591" y="3839939"/>
              <a:ext cx="0" cy="28819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8292806" y="3839939"/>
              <a:ext cx="0" cy="28819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577973" y="2802353"/>
              <a:ext cx="0" cy="169011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660900" y="5680569"/>
              <a:ext cx="847459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9529257" y="2655557"/>
              <a:ext cx="685103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103" idx="4"/>
            </p:cNvCxnSpPr>
            <p:nvPr/>
          </p:nvCxnSpPr>
          <p:spPr>
            <a:xfrm rot="16200000" flipH="1">
              <a:off x="3098078" y="1658296"/>
              <a:ext cx="708341" cy="42218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03" idx="6"/>
            </p:cNvCxnSpPr>
            <p:nvPr/>
          </p:nvCxnSpPr>
          <p:spPr>
            <a:xfrm flipV="1">
              <a:off x="3274546" y="1481639"/>
              <a:ext cx="388795" cy="18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27341" y="1625639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 rot="5400000" flipH="1" flipV="1">
              <a:off x="3739995" y="2620550"/>
              <a:ext cx="2635841" cy="700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4" name="Elbow Connector 13"/>
            <p:cNvCxnSpPr>
              <a:stCxn id="123" idx="0"/>
            </p:cNvCxnSpPr>
            <p:nvPr/>
          </p:nvCxnSpPr>
          <p:spPr>
            <a:xfrm rot="5400000" flipH="1" flipV="1">
              <a:off x="2895703" y="1710531"/>
              <a:ext cx="708530" cy="82674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3" idx="6"/>
            </p:cNvCxnSpPr>
            <p:nvPr/>
          </p:nvCxnSpPr>
          <p:spPr>
            <a:xfrm>
              <a:off x="2869986" y="2511560"/>
              <a:ext cx="79335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092923" y="2374205"/>
              <a:ext cx="1014919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23" idx="4"/>
            </p:cNvCxnSpPr>
            <p:nvPr/>
          </p:nvCxnSpPr>
          <p:spPr>
            <a:xfrm rot="16200000" flipH="1">
              <a:off x="2895704" y="2485842"/>
              <a:ext cx="708529" cy="82674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207764" y="1448437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22326" y="1448437"/>
              <a:ext cx="66782" cy="66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3341" y="1337639"/>
              <a:ext cx="864000" cy="576000"/>
              <a:chOff x="2719481" y="2299891"/>
              <a:chExt cx="864000" cy="5760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2719481" y="229989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719481" y="258789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719481" y="2299891"/>
                <a:ext cx="864000" cy="576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67331" y="2403741"/>
                <a:ext cx="368300" cy="368300"/>
              </a:xfrm>
              <a:prstGeom prst="rect">
                <a:avLst/>
              </a:prstGeom>
            </p:spPr>
          </p:pic>
        </p:grpSp>
        <p:sp>
          <p:nvSpPr>
            <p:cNvPr id="21" name="Oval 20"/>
            <p:cNvSpPr/>
            <p:nvPr/>
          </p:nvSpPr>
          <p:spPr>
            <a:xfrm>
              <a:off x="2803204" y="2478169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8195" y="3343839"/>
              <a:ext cx="138545" cy="138545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3274400" y="276616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663341" y="2079560"/>
              <a:ext cx="864000" cy="864000"/>
              <a:chOff x="2719829" y="3054104"/>
              <a:chExt cx="864000" cy="8640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2719829" y="3054104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719829" y="3630104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719829" y="3054104"/>
                <a:ext cx="864000" cy="864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729" y="3301954"/>
                <a:ext cx="584200" cy="368300"/>
              </a:xfrm>
              <a:prstGeom prst="rect">
                <a:avLst/>
              </a:prstGeom>
            </p:spPr>
          </p:pic>
        </p:grpSp>
        <p:sp>
          <p:nvSpPr>
            <p:cNvPr id="25" name="Oval 24"/>
            <p:cNvSpPr/>
            <p:nvPr/>
          </p:nvSpPr>
          <p:spPr>
            <a:xfrm>
              <a:off x="3120173" y="350808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120173" y="3796089"/>
              <a:ext cx="66782" cy="667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186955" y="3541480"/>
              <a:ext cx="47638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186955" y="3829480"/>
              <a:ext cx="47638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103" idx="2"/>
            </p:cNvCxnSpPr>
            <p:nvPr/>
          </p:nvCxnSpPr>
          <p:spPr>
            <a:xfrm>
              <a:off x="1122903" y="1481828"/>
              <a:ext cx="2084861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41182" y="2799560"/>
              <a:ext cx="322159" cy="0"/>
            </a:xfrm>
            <a:prstGeom prst="straightConnector1">
              <a:avLst/>
            </a:prstGeom>
            <a:ln w="19050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663341" y="3109480"/>
              <a:ext cx="864000" cy="864000"/>
              <a:chOff x="2719655" y="4070601"/>
              <a:chExt cx="864000" cy="8640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2719655" y="407060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719655" y="4646601"/>
                <a:ext cx="864000" cy="2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719655" y="4070601"/>
                <a:ext cx="864000" cy="864000"/>
              </a:xfrm>
              <a:prstGeom prst="rect">
                <a:avLst/>
              </a:prstGeom>
              <a:solidFill>
                <a:srgbClr val="BBFA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7355" y="4432751"/>
                <a:ext cx="228600" cy="139700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4531324" y="2501494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527341" y="3559322"/>
              <a:ext cx="49158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107842" y="2115557"/>
              <a:ext cx="1224000" cy="1080000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7040151" y="3202401"/>
              <a:ext cx="1" cy="275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6391946" y="3197679"/>
              <a:ext cx="1" cy="275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779546" y="2939931"/>
              <a:ext cx="32380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2309" y="2576382"/>
              <a:ext cx="850900" cy="177800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/>
            <p:nvPr/>
          </p:nvCxnSpPr>
          <p:spPr>
            <a:xfrm>
              <a:off x="7331842" y="2655557"/>
              <a:ext cx="9775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8309424" y="2115557"/>
              <a:ext cx="1219833" cy="1080000"/>
              <a:chOff x="7782128" y="2022578"/>
              <a:chExt cx="1219833" cy="10800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7782128" y="2022578"/>
                <a:ext cx="1219833" cy="1080000"/>
              </a:xfrm>
              <a:prstGeom prst="rect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2644" y="2378428"/>
                <a:ext cx="558800" cy="36830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11076451" y="3064951"/>
              <a:ext cx="270688" cy="68074"/>
              <a:chOff x="7010260" y="3082973"/>
              <a:chExt cx="270688" cy="68074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7010260" y="3082973"/>
                <a:ext cx="270688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7010260" y="3151047"/>
                <a:ext cx="270688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135397" y="3543794"/>
              <a:ext cx="152796" cy="98400"/>
              <a:chOff x="7069206" y="3365964"/>
              <a:chExt cx="152796" cy="98400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7069206" y="3365964"/>
                <a:ext cx="15279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7093424" y="3415164"/>
                <a:ext cx="104361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7109964" y="3464364"/>
                <a:ext cx="71280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11211795" y="3133025"/>
              <a:ext cx="0" cy="410769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211795" y="2655267"/>
              <a:ext cx="0" cy="409684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783738" y="2655558"/>
              <a:ext cx="414834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10214360" y="2622166"/>
              <a:ext cx="66782" cy="667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10281142" y="2655557"/>
              <a:ext cx="324083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riangle 48"/>
            <p:cNvSpPr/>
            <p:nvPr/>
          </p:nvSpPr>
          <p:spPr>
            <a:xfrm rot="16200000">
              <a:off x="8828851" y="5378010"/>
              <a:ext cx="638125" cy="605119"/>
            </a:xfrm>
            <a:prstGeom prst="triangle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214360" y="4260101"/>
              <a:ext cx="66782" cy="667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Elbow Connector 50"/>
            <p:cNvCxnSpPr/>
            <p:nvPr/>
          </p:nvCxnSpPr>
          <p:spPr>
            <a:xfrm rot="5400000">
              <a:off x="9172269" y="4605087"/>
              <a:ext cx="1353686" cy="797278"/>
            </a:xfrm>
            <a:prstGeom prst="bentConnector2">
              <a:avLst/>
            </a:prstGeom>
            <a:ln w="19050" cap="rnd">
              <a:solidFill>
                <a:srgbClr val="C0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296205" y="4293492"/>
              <a:ext cx="91815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776994" y="4354105"/>
              <a:ext cx="3238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776994" y="4669961"/>
              <a:ext cx="3238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0247751" y="2688948"/>
              <a:ext cx="0" cy="1571153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10800000">
              <a:off x="1577973" y="5130395"/>
              <a:ext cx="1477808" cy="550174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055781" y="5361507"/>
              <a:ext cx="605119" cy="638125"/>
              <a:chOff x="3073657" y="3785658"/>
              <a:chExt cx="605119" cy="638125"/>
            </a:xfrm>
          </p:grpSpPr>
          <p:sp>
            <p:nvSpPr>
              <p:cNvPr id="128" name="Triangle 127"/>
              <p:cNvSpPr/>
              <p:nvPr/>
            </p:nvSpPr>
            <p:spPr>
              <a:xfrm rot="16200000">
                <a:off x="3057154" y="3802161"/>
                <a:ext cx="638125" cy="605119"/>
              </a:xfrm>
              <a:prstGeom prst="triangle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2473" y="4034870"/>
                <a:ext cx="279400" cy="139700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8006270" y="5567704"/>
              <a:ext cx="225730" cy="225730"/>
              <a:chOff x="9046536" y="2560325"/>
              <a:chExt cx="225730" cy="225730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9" name="Straight Arrow Connector 58"/>
            <p:cNvCxnSpPr/>
            <p:nvPr/>
          </p:nvCxnSpPr>
          <p:spPr>
            <a:xfrm flipV="1">
              <a:off x="8208392" y="5680569"/>
              <a:ext cx="636962" cy="1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1259373" y="4492464"/>
              <a:ext cx="637200" cy="637931"/>
              <a:chOff x="2346459" y="3447836"/>
              <a:chExt cx="637200" cy="637931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2346459" y="3447836"/>
                <a:ext cx="637200" cy="637931"/>
              </a:xfrm>
              <a:prstGeom prst="rect">
                <a:avLst/>
              </a:prstGeom>
              <a:solidFill>
                <a:srgbClr val="FFE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2450825" y="3595961"/>
                <a:ext cx="428469" cy="341681"/>
                <a:chOff x="2450825" y="3591571"/>
                <a:chExt cx="428469" cy="341681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50825" y="3933252"/>
                  <a:ext cx="214233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65058" y="3600347"/>
                  <a:ext cx="214236" cy="0"/>
                </a:xfrm>
                <a:prstGeom prst="line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2498606" y="3758024"/>
                  <a:ext cx="332905" cy="0"/>
                </a:xfrm>
                <a:prstGeom prst="line">
                  <a:avLst/>
                </a:prstGeom>
                <a:ln w="19050" cap="flat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3383" y="1352589"/>
              <a:ext cx="431800" cy="1778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08743" y="3413112"/>
              <a:ext cx="482600" cy="1778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5646" y="3547181"/>
              <a:ext cx="482600" cy="1778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9775" y="4260644"/>
              <a:ext cx="482600" cy="17780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/>
            <p:nvPr/>
          </p:nvCxnSpPr>
          <p:spPr>
            <a:xfrm>
              <a:off x="1841499" y="1816962"/>
              <a:ext cx="26104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841499" y="2112122"/>
              <a:ext cx="261045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378118" y="1669828"/>
              <a:ext cx="466551" cy="576000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47893" y="1900678"/>
              <a:ext cx="127000" cy="1143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52786" y="1722916"/>
              <a:ext cx="482600" cy="1778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52786" y="2002978"/>
              <a:ext cx="495300" cy="2032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6460" y="3554782"/>
              <a:ext cx="495300" cy="2032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2422" y="4556946"/>
              <a:ext cx="495300" cy="2032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22291" y="3700321"/>
              <a:ext cx="495300" cy="20320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1127" y="2434317"/>
              <a:ext cx="304800" cy="1651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58963" y="6109883"/>
              <a:ext cx="977900" cy="1524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31327" y="4601994"/>
              <a:ext cx="711200" cy="406400"/>
            </a:xfrm>
            <a:prstGeom prst="rect">
              <a:avLst/>
            </a:prstGeom>
          </p:spPr>
        </p:pic>
        <p:grpSp>
          <p:nvGrpSpPr>
            <p:cNvPr id="77" name="Group 76"/>
            <p:cNvGrpSpPr/>
            <p:nvPr/>
          </p:nvGrpSpPr>
          <p:grpSpPr>
            <a:xfrm>
              <a:off x="4484750" y="5567704"/>
              <a:ext cx="225730" cy="225730"/>
              <a:chOff x="9046536" y="2560325"/>
              <a:chExt cx="225730" cy="225730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Group 77"/>
            <p:cNvGrpSpPr/>
            <p:nvPr/>
          </p:nvGrpSpPr>
          <p:grpSpPr>
            <a:xfrm>
              <a:off x="10581616" y="2542692"/>
              <a:ext cx="225730" cy="225730"/>
              <a:chOff x="9046536" y="2560325"/>
              <a:chExt cx="225730" cy="2257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070145" y="2583934"/>
                <a:ext cx="178513" cy="17851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 rot="2700000">
                <a:off x="9046536" y="2560325"/>
                <a:ext cx="225730" cy="225730"/>
                <a:chOff x="4334909" y="757864"/>
                <a:chExt cx="330491" cy="330491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Rectangle 78"/>
            <p:cNvSpPr/>
            <p:nvPr/>
          </p:nvSpPr>
          <p:spPr>
            <a:xfrm>
              <a:off x="8100796" y="4128600"/>
              <a:ext cx="848113" cy="771896"/>
            </a:xfrm>
            <a:prstGeom prst="rect">
              <a:avLst/>
            </a:prstGeom>
            <a:solidFill>
              <a:srgbClr val="BBFA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37727" y="4128600"/>
              <a:ext cx="358478" cy="771896"/>
            </a:xfrm>
            <a:prstGeom prst="rect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34352" y="4330398"/>
              <a:ext cx="381000" cy="3683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8875666" y="4419298"/>
              <a:ext cx="482600" cy="190500"/>
            </a:xfrm>
            <a:prstGeom prst="rect">
              <a:avLst/>
            </a:prstGeom>
          </p:spPr>
        </p:pic>
        <p:cxnSp>
          <p:nvCxnSpPr>
            <p:cNvPr id="83" name="Straight Arrow Connector 82"/>
            <p:cNvCxnSpPr/>
            <p:nvPr/>
          </p:nvCxnSpPr>
          <p:spPr>
            <a:xfrm>
              <a:off x="5783560" y="2657068"/>
              <a:ext cx="323802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3663341" y="1337639"/>
              <a:ext cx="139900" cy="576000"/>
            </a:xfrm>
            <a:prstGeom prst="rect">
              <a:avLst/>
            </a:prstGeom>
            <a:solidFill>
              <a:srgbClr val="FFE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67597" y="2143874"/>
              <a:ext cx="609600" cy="1778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10177" y="2576382"/>
              <a:ext cx="406400" cy="1778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89082" y="3640562"/>
              <a:ext cx="406400" cy="1778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51301" y="2715776"/>
              <a:ext cx="330200" cy="1778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21074" y="3640562"/>
              <a:ext cx="330200" cy="177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83754" y="2867458"/>
              <a:ext cx="330200" cy="177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24065" y="2768481"/>
              <a:ext cx="266700" cy="165100"/>
            </a:xfrm>
            <a:prstGeom prst="rect">
              <a:avLst/>
            </a:prstGeom>
          </p:spPr>
        </p:pic>
        <p:cxnSp>
          <p:nvCxnSpPr>
            <p:cNvPr id="93" name="Straight Arrow Connector 92"/>
            <p:cNvCxnSpPr/>
            <p:nvPr/>
          </p:nvCxnSpPr>
          <p:spPr>
            <a:xfrm flipH="1">
              <a:off x="9296205" y="4511223"/>
              <a:ext cx="40883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>
              <a:off x="9296205" y="4716842"/>
              <a:ext cx="40883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50097" y="4409623"/>
              <a:ext cx="393700" cy="2032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50097" y="4627394"/>
              <a:ext cx="342900" cy="177800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1232010" y="2478169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9997" y="2478169"/>
              <a:ext cx="66782" cy="66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916779" y="2511560"/>
              <a:ext cx="315231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1544582" y="2735571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>
              <a:off x="1517485" y="2512757"/>
              <a:ext cx="52554" cy="29837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1544582" y="2478169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54354" y="2422660"/>
              <a:ext cx="431800" cy="177800"/>
            </a:xfrm>
            <a:prstGeom prst="rect">
              <a:avLst/>
            </a:prstGeom>
          </p:spPr>
        </p:pic>
        <p:cxnSp>
          <p:nvCxnSpPr>
            <p:cNvPr id="104" name="Straight Arrow Connector 103"/>
            <p:cNvCxnSpPr>
              <a:stCxn id="123" idx="2"/>
            </p:cNvCxnSpPr>
            <p:nvPr/>
          </p:nvCxnSpPr>
          <p:spPr>
            <a:xfrm flipH="1">
              <a:off x="1611364" y="2511560"/>
              <a:ext cx="11918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481770" y="3033972"/>
              <a:ext cx="241300" cy="1651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88386" y="5610719"/>
              <a:ext cx="800100" cy="177800"/>
            </a:xfrm>
            <a:prstGeom prst="rect">
              <a:avLst/>
            </a:prstGeom>
          </p:spPr>
        </p:pic>
        <p:cxnSp>
          <p:nvCxnSpPr>
            <p:cNvPr id="108" name="Elbow Connector 107"/>
            <p:cNvCxnSpPr/>
            <p:nvPr/>
          </p:nvCxnSpPr>
          <p:spPr>
            <a:xfrm rot="16200000" flipH="1">
              <a:off x="1012511" y="1592220"/>
              <a:ext cx="442609" cy="288606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1056121" y="1448437"/>
              <a:ext cx="66782" cy="667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>
              <a:stCxn id="139" idx="6"/>
            </p:cNvCxnSpPr>
            <p:nvPr/>
          </p:nvCxnSpPr>
          <p:spPr>
            <a:xfrm>
              <a:off x="889108" y="1481828"/>
              <a:ext cx="167013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10016943" y="1236781"/>
            <a:ext cx="1127282" cy="594396"/>
            <a:chOff x="8455322" y="1356828"/>
            <a:chExt cx="1127282" cy="594396"/>
          </a:xfrm>
        </p:grpSpPr>
        <p:sp>
          <p:nvSpPr>
            <p:cNvPr id="150" name="Rectangle 149"/>
            <p:cNvSpPr/>
            <p:nvPr/>
          </p:nvSpPr>
          <p:spPr>
            <a:xfrm>
              <a:off x="8455322" y="1356828"/>
              <a:ext cx="472054" cy="241257"/>
            </a:xfrm>
            <a:prstGeom prst="rect">
              <a:avLst/>
            </a:prstGeom>
            <a:solidFill>
              <a:srgbClr val="BBFA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455322" y="1709967"/>
              <a:ext cx="472054" cy="241257"/>
            </a:xfrm>
            <a:prstGeom prst="rect">
              <a:avLst/>
            </a:prstGeom>
            <a:solidFill>
              <a:srgbClr val="FFE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023804" y="1388556"/>
              <a:ext cx="482600" cy="177800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023804" y="1741695"/>
              <a:ext cx="558800" cy="177800"/>
            </a:xfrm>
            <a:prstGeom prst="rect">
              <a:avLst/>
            </a:prstGeom>
          </p:spPr>
        </p:pic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98285" y="5859780"/>
            <a:ext cx="1384300" cy="152400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280413" y="1212993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1.28GHz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420502" y="186078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128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2279750" y="17137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10MHz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669018" y="4040292"/>
            <a:ext cx="943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10MHz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(fastest)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883489" y="1259598"/>
            <a:ext cx="89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</a:rPr>
              <a:t>ps LSB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734554" y="2907674"/>
            <a:ext cx="93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couter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372371" y="4231539"/>
            <a:ext cx="2651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Sub-sampling to make this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run at slower fb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8377198" y="1898939"/>
            <a:ext cx="1219833" cy="436413"/>
          </a:xfrm>
          <a:prstGeom prst="rect">
            <a:avLst/>
          </a:prstGeom>
          <a:solidFill>
            <a:srgbClr val="FFE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8046681" y="2086282"/>
            <a:ext cx="32380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33239" y="2007337"/>
            <a:ext cx="330200" cy="1778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79114" y="1923013"/>
            <a:ext cx="1016000" cy="406400"/>
          </a:xfrm>
          <a:prstGeom prst="rect">
            <a:avLst/>
          </a:prstGeom>
        </p:spPr>
      </p:pic>
      <p:cxnSp>
        <p:nvCxnSpPr>
          <p:cNvPr id="168" name="Elbow Connector 167"/>
          <p:cNvCxnSpPr>
            <a:stCxn id="162" idx="3"/>
            <a:endCxn id="47" idx="0"/>
          </p:cNvCxnSpPr>
          <p:nvPr/>
        </p:nvCxnSpPr>
        <p:spPr>
          <a:xfrm>
            <a:off x="9597031" y="2117146"/>
            <a:ext cx="718494" cy="773487"/>
          </a:xfrm>
          <a:prstGeom prst="bentConnector2">
            <a:avLst/>
          </a:prstGeom>
          <a:ln w="19050" cap="rnd">
            <a:solidFill>
              <a:srgbClr val="C00000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4608234" y="1891601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625869" y="27853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7b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7517670" y="2927058"/>
            <a:ext cx="811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Signed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10b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44645" y="2660160"/>
            <a:ext cx="1691315" cy="69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96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backend 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652"/>
          </a:xfrm>
        </p:spPr>
        <p:txBody>
          <a:bodyPr>
            <a:normAutofit/>
          </a:bodyPr>
          <a:lstStyle/>
          <a:p>
            <a:r>
              <a:rPr lang="en-US" dirty="0" smtClean="0"/>
              <a:t>Variable reference frequency operation</a:t>
            </a:r>
          </a:p>
          <a:p>
            <a:pPr lvl="1"/>
            <a:r>
              <a:rPr lang="en-US" dirty="0" smtClean="0"/>
              <a:t>Feedback clock can be slower than nominal (10MHz) as we might want to use a laser with lower chirp rate or smaller chirping bandwidth</a:t>
            </a:r>
          </a:p>
          <a:p>
            <a:pPr lvl="1"/>
            <a:r>
              <a:rPr lang="en-US" dirty="0" smtClean="0"/>
              <a:t>However, fine TDC resolution is set by inverter delay </a:t>
            </a:r>
          </a:p>
          <a:p>
            <a:pPr lvl="1"/>
            <a:r>
              <a:rPr lang="en-US" dirty="0" smtClean="0">
                <a:latin typeface="+mn-lt"/>
              </a:rPr>
              <a:t>By using frequency detec</a:t>
            </a:r>
            <a:r>
              <a:rPr lang="en-US" dirty="0" smtClean="0"/>
              <a:t>tor to introduce frequency offset, we can make the loop work with slower feedback frequency</a:t>
            </a:r>
          </a:p>
          <a:p>
            <a:pPr lvl="1"/>
            <a:r>
              <a:rPr lang="en-US" dirty="0" smtClean="0"/>
              <a:t>Error values are updated only at the fb clock positive edge </a:t>
            </a:r>
            <a:br>
              <a:rPr lang="en-US" dirty="0" smtClean="0"/>
            </a:br>
            <a:r>
              <a:rPr lang="en-US" dirty="0" smtClean="0"/>
              <a:t>(sub-sampling operation)</a:t>
            </a:r>
          </a:p>
          <a:p>
            <a:r>
              <a:rPr lang="en-US" dirty="0" smtClean="0"/>
              <a:t>All-pass triangular modulation by synchronized sign flipping</a:t>
            </a:r>
          </a:p>
          <a:p>
            <a:endParaRPr lang="en-US" dirty="0" smtClean="0">
              <a:latin typeface="+mn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614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All-pass triangular modulation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30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0269" y="4314020"/>
            <a:ext cx="393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Sign flipping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synchronized with ref. </a:t>
            </a:r>
            <a:r>
              <a:rPr lang="en-US" dirty="0" err="1" smtClean="0">
                <a:solidFill>
                  <a:srgbClr val="FF0000"/>
                </a:solidFill>
              </a:rPr>
              <a:t>clk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8737" y="1907327"/>
            <a:ext cx="4945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the sign is flipped,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𝜋 phase error is introduced instantaneously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(takes some time to settle, depending on loop BW)</a:t>
            </a:r>
          </a:p>
        </p:txBody>
      </p:sp>
    </p:spTree>
    <p:extLst>
      <p:ext uri="{BB962C8B-B14F-4D97-AF65-F5344CB8AC3E}">
        <p14:creationId xmlns:p14="http://schemas.microsoft.com/office/powerpoint/2010/main" val="15965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No Frequency Offset, Two Pt Mod 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44093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55131" y="2073795"/>
            <a:ext cx="5961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By resetting the counter (coarse TDC) when the sign is flipped,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we can cancel this 𝜋 phase error &amp; hide sign flipping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from the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4827" y="1285238"/>
            <a:ext cx="255705" cy="7215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7737" y="1285238"/>
            <a:ext cx="255705" cy="72153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7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22" y="769007"/>
            <a:ext cx="3807930" cy="269302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noise example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21" y="3638587"/>
            <a:ext cx="3807931" cy="26930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726374" y="3889284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59128" y="4546927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1" y="2144858"/>
            <a:ext cx="4607595" cy="32585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2436" y="4308206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Linewidth: </a:t>
            </a:r>
            <a:r>
              <a:rPr lang="en-US" dirty="0" smtClean="0">
                <a:solidFill>
                  <a:schemeClr val="accent5"/>
                </a:solidFill>
              </a:rPr>
              <a:t>10MHz</a:t>
            </a:r>
            <a:r>
              <a:rPr lang="en-US" baseline="30000" dirty="0" smtClean="0">
                <a:solidFill>
                  <a:schemeClr val="accent5"/>
                </a:solidFill>
              </a:rPr>
              <a:t>2</a:t>
            </a:r>
            <a:r>
              <a:rPr lang="en-US" dirty="0" smtClean="0">
                <a:solidFill>
                  <a:schemeClr val="accent5"/>
                </a:solidFill>
              </a:rPr>
              <a:t>/Hz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9868" y="2672534"/>
            <a:ext cx="217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Linewidth: </a:t>
            </a:r>
            <a:r>
              <a:rPr lang="en-US" dirty="0" smtClean="0">
                <a:solidFill>
                  <a:schemeClr val="accent2"/>
                </a:solidFill>
              </a:rPr>
              <a:t>2MHz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/Hz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26374" y="1225605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5"/>
                </a:solidFill>
              </a:rPr>
              <a:t>1m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659128" y="1883248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rgbClr val="C00000"/>
                </a:solidFill>
              </a:rPr>
              <a:t>20m</a:t>
            </a:r>
          </a:p>
        </p:txBody>
      </p:sp>
      <p:cxnSp>
        <p:nvCxnSpPr>
          <p:cNvPr id="32" name="Straight Connector 31"/>
          <p:cNvCxnSpPr>
            <a:endCxn id="7" idx="1"/>
          </p:cNvCxnSpPr>
          <p:nvPr/>
        </p:nvCxnSpPr>
        <p:spPr>
          <a:xfrm flipV="1">
            <a:off x="4906594" y="2115517"/>
            <a:ext cx="1582528" cy="466406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81100" y="4677538"/>
            <a:ext cx="1522725" cy="755215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8674" y="1849653"/>
            <a:ext cx="171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Scan time: 10us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Noise Sources in Optical PLL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84027" y="828209"/>
            <a:ext cx="24391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PIR control: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Proportional path : 𝛼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Integration path: 𝛽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28613" y="1343552"/>
            <a:ext cx="9660937" cy="3880503"/>
            <a:chOff x="585188" y="1413011"/>
            <a:chExt cx="11221767" cy="4507441"/>
          </a:xfrm>
        </p:grpSpPr>
        <p:sp>
          <p:nvSpPr>
            <p:cNvPr id="79" name="Rectangle 78"/>
            <p:cNvSpPr/>
            <p:nvPr/>
          </p:nvSpPr>
          <p:spPr>
            <a:xfrm>
              <a:off x="3416613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821214" y="2066858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84" name="Oval 83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Rectangle 98"/>
            <p:cNvSpPr/>
            <p:nvPr/>
          </p:nvSpPr>
          <p:spPr>
            <a:xfrm>
              <a:off x="5917135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154614" y="1935690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685754" y="3404759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3" name="Elbow Connector 102"/>
            <p:cNvCxnSpPr>
              <a:stCxn id="105" idx="3"/>
              <a:endCxn id="140" idx="0"/>
            </p:cNvCxnSpPr>
            <p:nvPr/>
          </p:nvCxnSpPr>
          <p:spPr>
            <a:xfrm>
              <a:off x="8908938" y="2286552"/>
              <a:ext cx="1153979" cy="2833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79" idx="3"/>
              <a:endCxn id="85" idx="2"/>
            </p:cNvCxnSpPr>
            <p:nvPr/>
          </p:nvCxnSpPr>
          <p:spPr>
            <a:xfrm>
              <a:off x="4170937" y="2286552"/>
              <a:ext cx="6502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5" idx="6"/>
              <a:endCxn id="103" idx="1"/>
            </p:cNvCxnSpPr>
            <p:nvPr/>
          </p:nvCxnSpPr>
          <p:spPr>
            <a:xfrm>
              <a:off x="5260601" y="2286552"/>
              <a:ext cx="6565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040906" y="1690114"/>
              <a:ext cx="2" cy="3767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9843223" y="2569876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09" name="Oval 108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4" name="Straight Arrow Connector 113"/>
            <p:cNvCxnSpPr>
              <a:endCxn id="140" idx="6"/>
            </p:cNvCxnSpPr>
            <p:nvPr/>
          </p:nvCxnSpPr>
          <p:spPr>
            <a:xfrm flipH="1">
              <a:off x="10282610" y="2789569"/>
              <a:ext cx="42170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3" idx="3"/>
              <a:endCxn id="105" idx="1"/>
            </p:cNvCxnSpPr>
            <p:nvPr/>
          </p:nvCxnSpPr>
          <p:spPr>
            <a:xfrm>
              <a:off x="6671459" y="2286552"/>
              <a:ext cx="14831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782757" y="4524353"/>
              <a:ext cx="811081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6135408" y="4875215"/>
              <a:ext cx="647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/>
            <p:cNvSpPr/>
            <p:nvPr/>
          </p:nvSpPr>
          <p:spPr>
            <a:xfrm>
              <a:off x="5162707" y="4524353"/>
              <a:ext cx="972701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169962" y="4655522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24" name="Oval 123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flipH="1">
              <a:off x="4609349" y="4875215"/>
              <a:ext cx="55335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89655" y="5092108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2736464" y="4524353"/>
              <a:ext cx="757638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 flipH="1" flipV="1">
              <a:off x="3494102" y="4875215"/>
              <a:ext cx="67586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1798563" y="3059889"/>
              <a:ext cx="754324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1956031" y="2066859"/>
              <a:ext cx="439387" cy="439387"/>
              <a:chOff x="5029201" y="1814566"/>
              <a:chExt cx="483326" cy="483326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3" name="Elbow Connector 142"/>
            <p:cNvCxnSpPr/>
            <p:nvPr/>
          </p:nvCxnSpPr>
          <p:spPr>
            <a:xfrm rot="10800000">
              <a:off x="2175726" y="3761613"/>
              <a:ext cx="560739" cy="111360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2175725" y="2506246"/>
              <a:ext cx="0" cy="5536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79" idx="1"/>
            </p:cNvCxnSpPr>
            <p:nvPr/>
          </p:nvCxnSpPr>
          <p:spPr>
            <a:xfrm flipV="1">
              <a:off x="2395418" y="2286552"/>
              <a:ext cx="102119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1395743" y="2286552"/>
              <a:ext cx="5602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ight Brace 146"/>
            <p:cNvSpPr/>
            <p:nvPr/>
          </p:nvSpPr>
          <p:spPr>
            <a:xfrm rot="5400000">
              <a:off x="4950939" y="1221036"/>
              <a:ext cx="186194" cy="3254846"/>
            </a:xfrm>
            <a:prstGeom prst="rightBrace">
              <a:avLst>
                <a:gd name="adj1" fmla="val 44132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/>
            <p:cNvCxnSpPr/>
            <p:nvPr/>
          </p:nvCxnSpPr>
          <p:spPr>
            <a:xfrm flipV="1">
              <a:off x="3933427" y="4343966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2321712" y="2585644"/>
              <a:ext cx="83414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8" y="2171300"/>
              <a:ext cx="676148" cy="230505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5472" y="2048364"/>
              <a:ext cx="276606" cy="476377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638" y="2171300"/>
              <a:ext cx="430276" cy="230505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9980" y="3655736"/>
              <a:ext cx="245872" cy="199771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0031" y="4813747"/>
              <a:ext cx="230505" cy="1229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6087" y="4049820"/>
              <a:ext cx="614680" cy="230505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957" y="2032997"/>
              <a:ext cx="614680" cy="507111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0719" y="3318549"/>
              <a:ext cx="630047" cy="184404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9931" y="3045714"/>
              <a:ext cx="445643" cy="184404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16982" y="2789570"/>
              <a:ext cx="1029589" cy="21513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38531" y="3655736"/>
              <a:ext cx="614680" cy="184404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475" y="5338940"/>
              <a:ext cx="737616" cy="169037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37422" y="3164879"/>
              <a:ext cx="276606" cy="491744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64882" y="4637027"/>
              <a:ext cx="768350" cy="476377"/>
            </a:xfrm>
            <a:prstGeom prst="rect">
              <a:avLst/>
            </a:prstGeom>
          </p:spPr>
        </p:pic>
        <p:cxnSp>
          <p:nvCxnSpPr>
            <p:cNvPr id="167" name="Straight Arrow Connector 166"/>
            <p:cNvCxnSpPr>
              <a:stCxn id="140" idx="4"/>
              <a:endCxn id="113" idx="0"/>
            </p:cNvCxnSpPr>
            <p:nvPr/>
          </p:nvCxnSpPr>
          <p:spPr>
            <a:xfrm flipH="1">
              <a:off x="10062916" y="3009263"/>
              <a:ext cx="1" cy="395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67"/>
            <p:cNvSpPr/>
            <p:nvPr/>
          </p:nvSpPr>
          <p:spPr>
            <a:xfrm>
              <a:off x="8815639" y="4524353"/>
              <a:ext cx="743645" cy="701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9" name="Elbow Connector 168"/>
            <p:cNvCxnSpPr>
              <a:stCxn id="113" idx="2"/>
            </p:cNvCxnSpPr>
            <p:nvPr/>
          </p:nvCxnSpPr>
          <p:spPr>
            <a:xfrm rot="5400000">
              <a:off x="9426734" y="4239033"/>
              <a:ext cx="768732" cy="50363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95374" y="4775330"/>
              <a:ext cx="384175" cy="199771"/>
            </a:xfrm>
            <a:prstGeom prst="rect">
              <a:avLst/>
            </a:prstGeom>
          </p:spPr>
        </p:pic>
        <p:grpSp>
          <p:nvGrpSpPr>
            <p:cNvPr id="172" name="Group 171"/>
            <p:cNvGrpSpPr/>
            <p:nvPr/>
          </p:nvGrpSpPr>
          <p:grpSpPr>
            <a:xfrm>
              <a:off x="7980009" y="4655522"/>
              <a:ext cx="439387" cy="439387"/>
              <a:chOff x="5029201" y="1814566"/>
              <a:chExt cx="483326" cy="48332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73" name="Oval 172"/>
              <p:cNvSpPr/>
              <p:nvPr/>
            </p:nvSpPr>
            <p:spPr>
              <a:xfrm>
                <a:off x="5029201" y="1814566"/>
                <a:ext cx="483326" cy="483326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5105618" y="1890983"/>
                <a:ext cx="330491" cy="330491"/>
                <a:chOff x="4334909" y="757864"/>
                <a:chExt cx="330491" cy="330491"/>
              </a:xfrm>
              <a:grpFill/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4334909" y="91440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5400000">
                  <a:off x="4337086" y="923110"/>
                  <a:ext cx="330491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/>
            <p:cNvCxnSpPr/>
            <p:nvPr/>
          </p:nvCxnSpPr>
          <p:spPr>
            <a:xfrm flipV="1">
              <a:off x="8199702" y="5092107"/>
              <a:ext cx="0" cy="5273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endCxn id="158" idx="3"/>
            </p:cNvCxnSpPr>
            <p:nvPr/>
          </p:nvCxnSpPr>
          <p:spPr>
            <a:xfrm flipH="1" flipV="1">
              <a:off x="7593838" y="4875215"/>
              <a:ext cx="38617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8419396" y="4875215"/>
              <a:ext cx="39624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43920" y="1413011"/>
              <a:ext cx="1955800" cy="152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790955" y="2497469"/>
              <a:ext cx="1016000" cy="584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13036" y="5768052"/>
              <a:ext cx="1638300" cy="152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67130" y="5768052"/>
              <a:ext cx="1524000" cy="152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013672" y="4640746"/>
              <a:ext cx="349250" cy="433070"/>
            </a:xfrm>
            <a:prstGeom prst="rect">
              <a:avLst/>
            </a:prstGeom>
          </p:spPr>
        </p:pic>
      </p:grpSp>
      <p:sp>
        <p:nvSpPr>
          <p:cNvPr id="82" name="Rectangle 81"/>
          <p:cNvSpPr/>
          <p:nvPr/>
        </p:nvSpPr>
        <p:spPr>
          <a:xfrm>
            <a:off x="5684716" y="5560758"/>
            <a:ext cx="5483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Maximize laser noise suppression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Minimize additive noise from PLL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160651" y="5739313"/>
            <a:ext cx="449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Minimize effective linewidth </a:t>
            </a:r>
            <a:r>
              <a:rPr lang="en-US" sz="2400" b="1" smtClean="0">
                <a:solidFill>
                  <a:srgbClr val="FF0000"/>
                </a:solidFill>
                <a:sym typeface="Wingdings"/>
              </a:rPr>
              <a:t>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1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5" y="4883555"/>
            <a:ext cx="6638544" cy="7376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5" y="3953244"/>
            <a:ext cx="7099554" cy="737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49" y="200534"/>
            <a:ext cx="3534410" cy="44564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38549" y="1451084"/>
            <a:ext cx="5566927" cy="507111"/>
            <a:chOff x="3095859" y="1981135"/>
            <a:chExt cx="5566927" cy="5071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5859" y="1981135"/>
              <a:ext cx="2489454" cy="50711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0561" y="1996502"/>
              <a:ext cx="1106424" cy="4763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2234" y="2011869"/>
              <a:ext cx="860552" cy="44564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296" y="813590"/>
            <a:ext cx="968121" cy="5071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675" y="2990420"/>
            <a:ext cx="5731891" cy="737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145" y="105376"/>
            <a:ext cx="2059178" cy="507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818" y="673085"/>
            <a:ext cx="3442208" cy="676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75" y="5827433"/>
            <a:ext cx="7468362" cy="7376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176" y="2449908"/>
            <a:ext cx="1789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Noise TF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314" y="2226822"/>
            <a:ext cx="41279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Looking at the laser PSD, it is </a:t>
            </a:r>
            <a:r>
              <a:rPr lang="en-US" sz="2400" dirty="0" err="1" smtClean="0"/>
              <a:t>highpass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need to maximize loop bandwidth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Choose design variables accordingly so that additive noise is not exceeding laser phase noise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TDC LSB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LF gain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Current </a:t>
            </a:r>
            <a:r>
              <a:rPr lang="en-US" sz="2400" dirty="0">
                <a:sym typeface="Wingdings"/>
              </a:rPr>
              <a:t>DAC </a:t>
            </a:r>
            <a:r>
              <a:rPr lang="en-US" sz="2400" dirty="0" smtClean="0">
                <a:sym typeface="Wingdings"/>
              </a:rPr>
              <a:t>LSB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Capacitance size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Buffer gain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942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Maximize the loop bandwidth while ensuring stability</a:t>
            </a:r>
          </a:p>
          <a:p>
            <a:pPr lvl="1"/>
            <a:r>
              <a:rPr lang="en-US" dirty="0" smtClean="0"/>
              <a:t>The wider the bandwidth, the more the laser noise is suppressed</a:t>
            </a:r>
          </a:p>
          <a:p>
            <a:pPr lvl="1"/>
            <a:endParaRPr lang="en-US" i="1" dirty="0" smtClean="0"/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Set bandwidth to be 15% of the reference clock, Q=0.5</a:t>
            </a:r>
          </a:p>
          <a:p>
            <a:pPr lvl="1"/>
            <a:r>
              <a:rPr lang="el-GR" i="1" dirty="0" smtClean="0"/>
              <a:t>η</a:t>
            </a:r>
            <a:r>
              <a:rPr lang="en-US" dirty="0" smtClean="0"/>
              <a:t> and </a:t>
            </a:r>
            <a:r>
              <a:rPr lang="el-GR" i="1" dirty="0" smtClean="0"/>
              <a:t>α</a:t>
            </a:r>
            <a:r>
              <a:rPr lang="en-US" dirty="0" smtClean="0"/>
              <a:t>/</a:t>
            </a:r>
            <a:r>
              <a:rPr lang="el-GR" i="1" dirty="0" smtClean="0"/>
              <a:t>β</a:t>
            </a:r>
            <a:r>
              <a:rPr lang="en-US" dirty="0" smtClean="0"/>
              <a:t> determined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Now to choose </a:t>
            </a:r>
            <a:r>
              <a:rPr lang="el-GR" i="1" dirty="0"/>
              <a:t>α</a:t>
            </a:r>
            <a:r>
              <a:rPr lang="en-US" dirty="0"/>
              <a:t>, </a:t>
            </a:r>
            <a:r>
              <a:rPr lang="en-US" i="1" dirty="0"/>
              <a:t>I</a:t>
            </a:r>
            <a:r>
              <a:rPr lang="en-US" baseline="-25000" dirty="0"/>
              <a:t>LSB</a:t>
            </a:r>
            <a:r>
              <a:rPr lang="en-US" dirty="0"/>
              <a:t>, </a:t>
            </a:r>
            <a:r>
              <a:rPr lang="en-US" i="1" dirty="0"/>
              <a:t>C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Procedure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29" y="3071379"/>
            <a:ext cx="6454140" cy="670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93" y="2367291"/>
            <a:ext cx="5210810" cy="670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409" y="4723701"/>
            <a:ext cx="2059178" cy="5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Set </a:t>
            </a:r>
            <a:r>
              <a:rPr lang="el-GR" i="1" dirty="0" smtClean="0"/>
              <a:t>α</a:t>
            </a:r>
            <a:r>
              <a:rPr lang="en-US" dirty="0" smtClean="0"/>
              <a:t> so that </a:t>
            </a:r>
            <a:r>
              <a:rPr lang="en-US" dirty="0" err="1" smtClean="0"/>
              <a:t>iDAC</a:t>
            </a:r>
            <a:r>
              <a:rPr lang="en-US" dirty="0" smtClean="0"/>
              <a:t> quantization noise is balanced with others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It fixes </a:t>
            </a:r>
            <a:r>
              <a:rPr lang="en-US" i="1" dirty="0" smtClean="0"/>
              <a:t>I</a:t>
            </a:r>
            <a:r>
              <a:rPr lang="en-US" baseline="-25000" dirty="0" smtClean="0"/>
              <a:t>LSB</a:t>
            </a:r>
            <a:r>
              <a:rPr lang="en-US" dirty="0" smtClean="0"/>
              <a:t>/</a:t>
            </a:r>
            <a:r>
              <a:rPr lang="en-US" i="1" dirty="0" smtClean="0"/>
              <a:t>C </a:t>
            </a:r>
            <a:r>
              <a:rPr lang="en-US" dirty="0" smtClean="0"/>
              <a:t>ratio</a:t>
            </a:r>
          </a:p>
          <a:p>
            <a:r>
              <a:rPr lang="en-US" dirty="0" smtClean="0"/>
              <a:t>Finally, increase </a:t>
            </a:r>
            <a:r>
              <a:rPr lang="en-US" i="1" dirty="0" smtClean="0"/>
              <a:t>I</a:t>
            </a:r>
            <a:r>
              <a:rPr lang="en-US" baseline="-25000" dirty="0" smtClean="0"/>
              <a:t>LSB</a:t>
            </a:r>
            <a:r>
              <a:rPr lang="en-US" i="1" dirty="0"/>
              <a:t> </a:t>
            </a:r>
            <a:r>
              <a:rPr lang="en-US" dirty="0" smtClean="0"/>
              <a:t>&amp;</a:t>
            </a:r>
            <a:r>
              <a:rPr lang="en-US" i="1" dirty="0" smtClean="0"/>
              <a:t> C </a:t>
            </a:r>
            <a:r>
              <a:rPr lang="en-US" dirty="0" smtClean="0"/>
              <a:t>until </a:t>
            </a:r>
            <a:r>
              <a:rPr lang="en-US" dirty="0" err="1" smtClean="0"/>
              <a:t>iDAC</a:t>
            </a:r>
            <a:r>
              <a:rPr lang="en-US" dirty="0" smtClean="0"/>
              <a:t> thermal noise is balanced with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Procedure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28" y="2019821"/>
            <a:ext cx="6638544" cy="73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819" y="4192092"/>
            <a:ext cx="7468362" cy="7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124"/>
          </a:xfrm>
        </p:spPr>
        <p:txBody>
          <a:bodyPr>
            <a:normAutofit/>
          </a:bodyPr>
          <a:lstStyle/>
          <a:p>
            <a:r>
              <a:rPr lang="en-US" dirty="0" smtClean="0"/>
              <a:t>Plugging in Real Numbers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values: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 parameters: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Runtime Parameters: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0" y="5463816"/>
            <a:ext cx="6169851" cy="2366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92" y="2521962"/>
            <a:ext cx="6423406" cy="261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964" y="4234210"/>
            <a:ext cx="2766060" cy="24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1" y="3866865"/>
            <a:ext cx="576262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72"/>
            <a:ext cx="10515600" cy="1325563"/>
          </a:xfrm>
        </p:spPr>
        <p:txBody>
          <a:bodyPr/>
          <a:lstStyle/>
          <a:p>
            <a:r>
              <a:rPr lang="en-US" dirty="0" smtClean="0"/>
              <a:t>Plugging in Real Numbers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53" y="1368735"/>
            <a:ext cx="6665093" cy="5265119"/>
          </a:xfrm>
        </p:spPr>
      </p:pic>
    </p:spTree>
    <p:extLst>
      <p:ext uri="{BB962C8B-B14F-4D97-AF65-F5344CB8AC3E}">
        <p14:creationId xmlns:p14="http://schemas.microsoft.com/office/powerpoint/2010/main" val="139458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756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</p:spTree>
    <p:extLst>
      <p:ext uri="{BB962C8B-B14F-4D97-AF65-F5344CB8AC3E}">
        <p14:creationId xmlns:p14="http://schemas.microsoft.com/office/powerpoint/2010/main" val="1254949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  <p:sp>
        <p:nvSpPr>
          <p:cNvPr id="3" name="Rectangle 2"/>
          <p:cNvSpPr/>
          <p:nvPr/>
        </p:nvSpPr>
        <p:spPr>
          <a:xfrm>
            <a:off x="2462182" y="2786335"/>
            <a:ext cx="3374022" cy="3393536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5305" y="2786335"/>
            <a:ext cx="2846421" cy="154632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2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(variant 1 </a:t>
            </a:r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en-US" dirty="0" smtClean="0">
                <a:solidFill>
                  <a:sysClr val="windowText" lastClr="000000"/>
                </a:solidFill>
              </a:rPr>
              <a:t> capacitor)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5304" y="4483103"/>
            <a:ext cx="2846422" cy="169676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Variant 3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(variant 2 </a:t>
            </a:r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en-US" dirty="0" smtClean="0">
                <a:solidFill>
                  <a:sysClr val="windowText" lastClr="000000"/>
                </a:solidFill>
              </a:rPr>
              <a:t> laser buffer - TIA)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511" y="4236125"/>
            <a:ext cx="972486" cy="30073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Cur. Mir.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2097" y="2786164"/>
            <a:ext cx="791661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CML2CMOS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9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Photonics chip from EPHI (Mar.`15)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3404241"/>
            <a:ext cx="11567160" cy="1194107"/>
          </a:xfrm>
        </p:spPr>
      </p:pic>
      <p:sp>
        <p:nvSpPr>
          <p:cNvPr id="11" name="Rectangle 10"/>
          <p:cNvSpPr/>
          <p:nvPr/>
        </p:nvSpPr>
        <p:spPr>
          <a:xfrm>
            <a:off x="4794399" y="4001294"/>
            <a:ext cx="1632527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Delay (1.14ns)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2534" y="2420073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BPD (got 20uApp for 0dBm)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618385" y="2925398"/>
            <a:ext cx="395829" cy="7814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14214" y="2925398"/>
            <a:ext cx="1780185" cy="5523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787735" y="2635998"/>
            <a:ext cx="2763360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Lidar TX/RX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384971" y="3188315"/>
            <a:ext cx="962975" cy="2401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</p:cNvCxnSpPr>
          <p:nvPr/>
        </p:nvCxnSpPr>
        <p:spPr>
          <a:xfrm>
            <a:off x="10169415" y="3188315"/>
            <a:ext cx="999328" cy="5185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42695" y="2864836"/>
            <a:ext cx="113487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LO Path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58543" y="3284169"/>
            <a:ext cx="137543" cy="3223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3780" y="4801032"/>
            <a:ext cx="1519969" cy="55231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9:1 tap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V="1">
            <a:off x="1473765" y="3879670"/>
            <a:ext cx="0" cy="9213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40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3059" cy="1325563"/>
          </a:xfrm>
        </p:spPr>
        <p:txBody>
          <a:bodyPr/>
          <a:lstStyle/>
          <a:p>
            <a:r>
              <a:rPr lang="en-US" dirty="0" smtClean="0"/>
              <a:t>Optical PLL prototype chip (Aug.`17): 3x1.5mm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1" y="1608058"/>
            <a:ext cx="9617399" cy="4786472"/>
          </a:xfrm>
        </p:spPr>
      </p:pic>
      <p:sp>
        <p:nvSpPr>
          <p:cNvPr id="3" name="Rectangle 2"/>
          <p:cNvSpPr/>
          <p:nvPr/>
        </p:nvSpPr>
        <p:spPr>
          <a:xfrm>
            <a:off x="1287301" y="1608058"/>
            <a:ext cx="9617399" cy="478647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9" y="1690688"/>
            <a:ext cx="4572784" cy="46841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4795" y="3976795"/>
            <a:ext cx="4441845" cy="23443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Capacitor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3124" y="2552425"/>
            <a:ext cx="822346" cy="101933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</a:rPr>
              <a:t>iDACs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91513" y="2508443"/>
            <a:ext cx="2695127" cy="106331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Backend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1513" y="3607206"/>
            <a:ext cx="2695127" cy="23465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Fine TDC chain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83337" y="1697717"/>
            <a:ext cx="989139" cy="67579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TIA</a:t>
            </a:r>
          </a:p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(DODOS)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43124" y="2273356"/>
            <a:ext cx="822346" cy="235087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Buffer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Photocurrent PSD from theory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without shot noise,  ranging accuracy is fundamentally limited by PN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noise example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07" y="1878569"/>
            <a:ext cx="3657600" cy="571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20155" y="1856374"/>
            <a:ext cx="5022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Beyond coherence length (tau&gt;</a:t>
            </a:r>
            <a:r>
              <a:rPr lang="en-US" dirty="0" err="1" smtClean="0">
                <a:solidFill>
                  <a:srgbClr val="FF0000"/>
                </a:solidFill>
              </a:rPr>
              <a:t>tau_c</a:t>
            </a:r>
            <a:r>
              <a:rPr lang="en-US" dirty="0" smtClean="0">
                <a:solidFill>
                  <a:srgbClr val="FF0000"/>
                </a:solidFill>
              </a:rPr>
              <a:t>), it’s just Lorentzian </a:t>
            </a:r>
            <a:r>
              <a:rPr lang="en-US" dirty="0" err="1" smtClean="0">
                <a:solidFill>
                  <a:srgbClr val="FF0000"/>
                </a:solidFill>
              </a:rPr>
              <a:t>lineshape</a:t>
            </a:r>
            <a:r>
              <a:rPr lang="en-US" dirty="0" smtClean="0">
                <a:solidFill>
                  <a:srgbClr val="FF0000"/>
                </a:solidFill>
              </a:rPr>
              <a:t> + shot noise floor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8" y="3685576"/>
            <a:ext cx="4607595" cy="273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377" y="3732965"/>
            <a:ext cx="2303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Linewidth: 10MHz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Coherence range: 4.77m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Scan time: 10us 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882224" y="3893818"/>
            <a:ext cx="0" cy="22327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16200000">
            <a:off x="871990" y="5369587"/>
            <a:ext cx="1863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Coherence range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927" y="5742316"/>
            <a:ext cx="17469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Signal power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04345" y="4999982"/>
            <a:ext cx="1863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/>
              <a:t>Phase noise pedestal peak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742349" y="5261592"/>
            <a:ext cx="399701" cy="238801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046601" y="5789729"/>
            <a:ext cx="473418" cy="90637"/>
          </a:xfrm>
          <a:prstGeom prst="line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85" y="3638466"/>
            <a:ext cx="3807931" cy="26930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715083" y="3840687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1m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257159" y="4429514"/>
            <a:ext cx="4692748" cy="13704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593337" y="4566561"/>
            <a:ext cx="969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100" dirty="0" smtClean="0">
                <a:solidFill>
                  <a:schemeClr val="accent4"/>
                </a:solidFill>
              </a:rPr>
              <a:t>20m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293441" y="4893345"/>
            <a:ext cx="2967258" cy="61581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23294" y="3626306"/>
            <a:ext cx="3149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Even beyond coherence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range, it is still possible to estimate the distance from Lorentzian </a:t>
            </a:r>
            <a:r>
              <a:rPr lang="en-US" dirty="0" err="1" smtClean="0">
                <a:solidFill>
                  <a:srgbClr val="FF0000"/>
                </a:solidFill>
              </a:rPr>
              <a:t>lineshape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(just less accurate)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Beyond coherence range, PSD peak height is constant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(function of linewidth)</a:t>
            </a:r>
          </a:p>
        </p:txBody>
      </p:sp>
    </p:spTree>
    <p:extLst>
      <p:ext uri="{BB962C8B-B14F-4D97-AF65-F5344CB8AC3E}">
        <p14:creationId xmlns:p14="http://schemas.microsoft.com/office/powerpoint/2010/main" val="17375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TDC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6" y="1609057"/>
            <a:ext cx="4203570" cy="395576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73416" y="1104644"/>
            <a:ext cx="6180383" cy="507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Standard inverter-chain </a:t>
            </a:r>
            <a:r>
              <a:rPr lang="en-US" smtClean="0"/>
              <a:t>based TDC, 8ps LSB @ 1V</a:t>
            </a:r>
            <a:endParaRPr lang="en-US" dirty="0" smtClean="0"/>
          </a:p>
          <a:p>
            <a:r>
              <a:rPr lang="en-US" dirty="0" smtClean="0"/>
              <a:t>128 segments -&gt; 7bit</a:t>
            </a:r>
          </a:p>
          <a:p>
            <a:r>
              <a:rPr lang="en-US" dirty="0" smtClean="0"/>
              <a:t>Capable of calibrating the normalization factor by measuring fast clock period in # of inverter delays (nominal: ~100)</a:t>
            </a:r>
          </a:p>
          <a:p>
            <a:r>
              <a:rPr lang="en-US" dirty="0" smtClean="0"/>
              <a:t>Clock tree to minimize the skew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19202" y="5226570"/>
            <a:ext cx="183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Staszewski</a:t>
            </a:r>
            <a:r>
              <a:rPr lang="en-US" dirty="0" smtClean="0"/>
              <a:t> 2004]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45" y="4407124"/>
            <a:ext cx="6256424" cy="1381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3" y="5932342"/>
            <a:ext cx="11083636" cy="489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117004" y="5972470"/>
            <a:ext cx="506309" cy="12762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10494121" y="5564820"/>
            <a:ext cx="876038" cy="40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1776" y="6131174"/>
            <a:ext cx="10971537" cy="208819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Clock tree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generator for triangular waveform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47358" y="2218462"/>
            <a:ext cx="885954" cy="934280"/>
            <a:chOff x="6820172" y="1915786"/>
            <a:chExt cx="885954" cy="934280"/>
          </a:xfrm>
        </p:grpSpPr>
        <p:sp>
          <p:nvSpPr>
            <p:cNvPr id="6" name="Rectangle 5"/>
            <p:cNvSpPr/>
            <p:nvPr/>
          </p:nvSpPr>
          <p:spPr>
            <a:xfrm rot="5400000" flipH="1" flipV="1">
              <a:off x="6865742" y="2257702"/>
              <a:ext cx="54679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/>
          <p:cNvCxnSpPr/>
          <p:nvPr/>
        </p:nvCxnSpPr>
        <p:spPr>
          <a:xfrm flipH="1">
            <a:off x="2875382" y="3775681"/>
            <a:ext cx="552923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428305" y="3742290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3273054" y="3067986"/>
            <a:ext cx="86294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947358" y="4049086"/>
            <a:ext cx="885954" cy="934280"/>
            <a:chOff x="6820172" y="1915786"/>
            <a:chExt cx="885954" cy="934280"/>
          </a:xfrm>
        </p:grpSpPr>
        <p:sp>
          <p:nvSpPr>
            <p:cNvPr id="18" name="Rectangle 17"/>
            <p:cNvSpPr/>
            <p:nvPr/>
          </p:nvSpPr>
          <p:spPr>
            <a:xfrm rot="5400000" flipH="1" flipV="1">
              <a:off x="6880682" y="2272642"/>
              <a:ext cx="51691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Triangle 18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Elbow Connector 25"/>
          <p:cNvCxnSpPr/>
          <p:nvPr/>
        </p:nvCxnSpPr>
        <p:spPr>
          <a:xfrm rot="16200000" flipH="1">
            <a:off x="3246609" y="4024158"/>
            <a:ext cx="91583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088468" y="2505763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3433" y="4349397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266323" y="4983366"/>
            <a:ext cx="1" cy="31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26" y="2418211"/>
            <a:ext cx="357909" cy="1847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53" y="4266739"/>
            <a:ext cx="311727" cy="1616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74" y="3698768"/>
            <a:ext cx="242455" cy="1500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14" y="5400731"/>
            <a:ext cx="207818" cy="13854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4266323" y="3152742"/>
            <a:ext cx="1" cy="312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283" y="3551031"/>
            <a:ext cx="207818" cy="16163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5400000" flipH="1" flipV="1">
            <a:off x="6205700" y="2556644"/>
            <a:ext cx="435216" cy="435715"/>
            <a:chOff x="8687531" y="3650338"/>
            <a:chExt cx="435216" cy="435715"/>
          </a:xfrm>
        </p:grpSpPr>
        <p:sp>
          <p:nvSpPr>
            <p:cNvPr id="37" name="Rectangle 36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rot="16200000" flipH="1">
            <a:off x="6205700" y="4212389"/>
            <a:ext cx="435216" cy="435715"/>
            <a:chOff x="8687531" y="3650338"/>
            <a:chExt cx="435216" cy="435715"/>
          </a:xfrm>
        </p:grpSpPr>
        <p:sp>
          <p:nvSpPr>
            <p:cNvPr id="40" name="Rectangle 39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Triangle 40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4833312" y="4516226"/>
            <a:ext cx="829837" cy="129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423308" y="2996252"/>
            <a:ext cx="0" cy="249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423308" y="3964327"/>
            <a:ext cx="0" cy="25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398" y="3742290"/>
            <a:ext cx="207818" cy="1616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398" y="3313005"/>
            <a:ext cx="207818" cy="138545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 flipV="1">
            <a:off x="5590242" y="4321246"/>
            <a:ext cx="66782" cy="667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48" y="2780297"/>
            <a:ext cx="300182" cy="1616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700" y="4267557"/>
            <a:ext cx="300182" cy="161636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677924" y="3285804"/>
            <a:ext cx="924198" cy="535752"/>
            <a:chOff x="4261202" y="5138331"/>
            <a:chExt cx="924198" cy="535752"/>
          </a:xfrm>
        </p:grpSpPr>
        <p:sp>
          <p:nvSpPr>
            <p:cNvPr id="51" name="Rectangle 50"/>
            <p:cNvSpPr/>
            <p:nvPr/>
          </p:nvSpPr>
          <p:spPr>
            <a:xfrm rot="5400000" flipH="1" flipV="1">
              <a:off x="4883810" y="5082172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 flipH="1" flipV="1">
              <a:off x="4883809" y="5308927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 flipH="1" flipV="1">
              <a:off x="4724279" y="5147723"/>
              <a:ext cx="405273" cy="51696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261202" y="5138331"/>
              <a:ext cx="920519" cy="535752"/>
              <a:chOff x="940421" y="1275554"/>
              <a:chExt cx="920519" cy="535752"/>
            </a:xfrm>
          </p:grpSpPr>
          <p:sp>
            <p:nvSpPr>
              <p:cNvPr id="55" name="Arc 54"/>
              <p:cNvSpPr/>
              <p:nvPr/>
            </p:nvSpPr>
            <p:spPr>
              <a:xfrm rot="2700000">
                <a:off x="944926" y="1275554"/>
                <a:ext cx="535752" cy="535752"/>
              </a:xfrm>
              <a:prstGeom prst="arc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940421" y="1340794"/>
                <a:ext cx="920519" cy="405273"/>
                <a:chOff x="940421" y="1340794"/>
                <a:chExt cx="920519" cy="405273"/>
              </a:xfrm>
            </p:grpSpPr>
            <p:sp>
              <p:nvSpPr>
                <p:cNvPr id="57" name="Arc 56"/>
                <p:cNvSpPr/>
                <p:nvPr/>
              </p:nvSpPr>
              <p:spPr>
                <a:xfrm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 flipV="1"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59" name="Elbow Connector 58"/>
          <p:cNvCxnSpPr/>
          <p:nvPr/>
        </p:nvCxnSpPr>
        <p:spPr>
          <a:xfrm>
            <a:off x="6641166" y="2774502"/>
            <a:ext cx="537970" cy="66663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6641166" y="3667894"/>
            <a:ext cx="537969" cy="76235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7401912" y="3930988"/>
            <a:ext cx="292097" cy="267910"/>
            <a:chOff x="8281281" y="4165326"/>
            <a:chExt cx="292097" cy="267910"/>
          </a:xfrm>
        </p:grpSpPr>
        <p:sp>
          <p:nvSpPr>
            <p:cNvPr id="62" name="Triangle 61"/>
            <p:cNvSpPr/>
            <p:nvPr/>
          </p:nvSpPr>
          <p:spPr>
            <a:xfrm rot="5400000" flipH="1">
              <a:off x="8261819" y="4184788"/>
              <a:ext cx="267910" cy="228985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flipV="1">
              <a:off x="8506596" y="4265890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Elbow Connector 63"/>
          <p:cNvCxnSpPr/>
          <p:nvPr/>
        </p:nvCxnSpPr>
        <p:spPr>
          <a:xfrm rot="10800000" flipH="1" flipV="1">
            <a:off x="7401912" y="4064943"/>
            <a:ext cx="1164471" cy="522076"/>
          </a:xfrm>
          <a:prstGeom prst="bentConnector3">
            <a:avLst>
              <a:gd name="adj1" fmla="val -21303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694009" y="4064943"/>
            <a:ext cx="314109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7788566" y="3363556"/>
            <a:ext cx="269071" cy="649319"/>
          </a:xfrm>
          <a:prstGeom prst="bentConnector3">
            <a:avLst>
              <a:gd name="adj1" fmla="val -693"/>
            </a:avLst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727" y="3357491"/>
            <a:ext cx="207818" cy="16163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744" y="4512656"/>
            <a:ext cx="300182" cy="161636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8008118" y="3822751"/>
            <a:ext cx="479288" cy="484384"/>
            <a:chOff x="5813394" y="3110758"/>
            <a:chExt cx="479288" cy="484384"/>
          </a:xfrm>
        </p:grpSpPr>
        <p:sp>
          <p:nvSpPr>
            <p:cNvPr id="70" name="Rectangle 69"/>
            <p:cNvSpPr/>
            <p:nvPr/>
          </p:nvSpPr>
          <p:spPr>
            <a:xfrm rot="5400000" flipH="1" flipV="1">
              <a:off x="5810846" y="3113306"/>
              <a:ext cx="484384" cy="4792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/>
            <p:cNvSpPr/>
            <p:nvPr/>
          </p:nvSpPr>
          <p:spPr>
            <a:xfrm rot="10800000">
              <a:off x="5989914" y="3110758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/>
          <p:cNvSpPr/>
          <p:nvPr/>
        </p:nvSpPr>
        <p:spPr>
          <a:xfrm flipV="1">
            <a:off x="8566384" y="4553628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8633166" y="4587019"/>
            <a:ext cx="4083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>
            <a:off x="8487406" y="4064943"/>
            <a:ext cx="112369" cy="488685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 flipV="1">
            <a:off x="5320685" y="2603956"/>
            <a:ext cx="693590" cy="341090"/>
            <a:chOff x="5700731" y="4185283"/>
            <a:chExt cx="693590" cy="341090"/>
          </a:xfrm>
        </p:grpSpPr>
        <p:sp>
          <p:nvSpPr>
            <p:cNvPr id="76" name="Rectangle 75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Arc 76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5375406" y="2857270"/>
            <a:ext cx="2844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012285" y="2774502"/>
            <a:ext cx="193166" cy="3075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5320685" y="4259701"/>
            <a:ext cx="693590" cy="341090"/>
            <a:chOff x="5700731" y="4185283"/>
            <a:chExt cx="693590" cy="341090"/>
          </a:xfrm>
        </p:grpSpPr>
        <p:sp>
          <p:nvSpPr>
            <p:cNvPr id="84" name="Rectangle 83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5" name="Arc 84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6012285" y="4427170"/>
            <a:ext cx="193166" cy="3077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373454" y="4354637"/>
            <a:ext cx="21678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833312" y="2685602"/>
            <a:ext cx="829837" cy="2791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2387403" y="2607186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  <p:sp>
        <p:nvSpPr>
          <p:cNvPr id="185" name="Rectangle 184"/>
          <p:cNvSpPr/>
          <p:nvPr/>
        </p:nvSpPr>
        <p:spPr>
          <a:xfrm>
            <a:off x="2357061" y="4439585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4158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generator for triangular waveform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44206" y="1690688"/>
            <a:ext cx="885954" cy="934280"/>
            <a:chOff x="6820172" y="1915786"/>
            <a:chExt cx="885954" cy="934280"/>
          </a:xfrm>
        </p:grpSpPr>
        <p:sp>
          <p:nvSpPr>
            <p:cNvPr id="6" name="Rectangle 5"/>
            <p:cNvSpPr/>
            <p:nvPr/>
          </p:nvSpPr>
          <p:spPr>
            <a:xfrm rot="5400000" flipH="1" flipV="1">
              <a:off x="6865742" y="2257702"/>
              <a:ext cx="54679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/>
          <p:cNvCxnSpPr/>
          <p:nvPr/>
        </p:nvCxnSpPr>
        <p:spPr>
          <a:xfrm flipH="1">
            <a:off x="672230" y="3247907"/>
            <a:ext cx="552923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225153" y="3214516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1069902" y="2540212"/>
            <a:ext cx="86294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744206" y="3521312"/>
            <a:ext cx="885954" cy="934280"/>
            <a:chOff x="6820172" y="1915786"/>
            <a:chExt cx="885954" cy="934280"/>
          </a:xfrm>
        </p:grpSpPr>
        <p:sp>
          <p:nvSpPr>
            <p:cNvPr id="18" name="Rectangle 17"/>
            <p:cNvSpPr/>
            <p:nvPr/>
          </p:nvSpPr>
          <p:spPr>
            <a:xfrm rot="5400000" flipH="1" flipV="1">
              <a:off x="6880682" y="2272642"/>
              <a:ext cx="516914" cy="6379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Triangle 18"/>
            <p:cNvSpPr/>
            <p:nvPr/>
          </p:nvSpPr>
          <p:spPr>
            <a:xfrm rot="10800000" flipV="1">
              <a:off x="7076013" y="2725757"/>
              <a:ext cx="126250" cy="12430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 rot="5400000" flipH="1">
              <a:off x="6796009" y="1939949"/>
              <a:ext cx="934280" cy="885954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888042" y="2237250"/>
              <a:ext cx="428469" cy="341681"/>
              <a:chOff x="6888042" y="2303270"/>
              <a:chExt cx="428469" cy="34168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888042" y="2644951"/>
                <a:ext cx="214233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7102275" y="2312046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6935823" y="2469723"/>
                <a:ext cx="332905" cy="0"/>
              </a:xfrm>
              <a:prstGeom prst="line">
                <a:avLst/>
              </a:prstGeom>
              <a:ln w="19050" cap="flat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995157" y="2478498"/>
                <a:ext cx="214236" cy="0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Elbow Connector 25"/>
          <p:cNvCxnSpPr/>
          <p:nvPr/>
        </p:nvCxnSpPr>
        <p:spPr>
          <a:xfrm rot="16200000" flipH="1">
            <a:off x="1043457" y="3496384"/>
            <a:ext cx="915836" cy="485663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5316" y="1977989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80281" y="3821623"/>
            <a:ext cx="8588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063171" y="4455592"/>
            <a:ext cx="1" cy="313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4" y="1890437"/>
            <a:ext cx="357909" cy="1847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1" y="3738965"/>
            <a:ext cx="311727" cy="1616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22" y="3170994"/>
            <a:ext cx="242455" cy="1500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262" y="4872957"/>
            <a:ext cx="207818" cy="13854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063171" y="2624968"/>
            <a:ext cx="1" cy="312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131" y="3023257"/>
            <a:ext cx="207818" cy="16163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5400000" flipH="1" flipV="1">
            <a:off x="4002548" y="2028870"/>
            <a:ext cx="435216" cy="435715"/>
            <a:chOff x="8687531" y="3650338"/>
            <a:chExt cx="435216" cy="435715"/>
          </a:xfrm>
        </p:grpSpPr>
        <p:sp>
          <p:nvSpPr>
            <p:cNvPr id="37" name="Rectangle 36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8" name="Triangle 37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rot="16200000" flipH="1">
            <a:off x="4002548" y="3684615"/>
            <a:ext cx="435216" cy="435715"/>
            <a:chOff x="8687531" y="3650338"/>
            <a:chExt cx="435216" cy="435715"/>
          </a:xfrm>
        </p:grpSpPr>
        <p:sp>
          <p:nvSpPr>
            <p:cNvPr id="40" name="Rectangle 39"/>
            <p:cNvSpPr/>
            <p:nvPr/>
          </p:nvSpPr>
          <p:spPr>
            <a:xfrm>
              <a:off x="8687531" y="3650338"/>
              <a:ext cx="435216" cy="435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Triangle 40"/>
            <p:cNvSpPr/>
            <p:nvPr/>
          </p:nvSpPr>
          <p:spPr>
            <a:xfrm rot="5400000" flipH="1">
              <a:off x="8696837" y="3795764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2630160" y="3988452"/>
            <a:ext cx="829837" cy="129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220156" y="2468478"/>
            <a:ext cx="0" cy="249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220156" y="3436553"/>
            <a:ext cx="0" cy="25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246" y="3214516"/>
            <a:ext cx="207818" cy="1616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46" y="2785231"/>
            <a:ext cx="207818" cy="138545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 flipV="1">
            <a:off x="3387090" y="3793472"/>
            <a:ext cx="66782" cy="667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396" y="2252523"/>
            <a:ext cx="300182" cy="1616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548" y="3739783"/>
            <a:ext cx="300182" cy="161636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4474772" y="2758030"/>
            <a:ext cx="924198" cy="535752"/>
            <a:chOff x="4261202" y="5138331"/>
            <a:chExt cx="924198" cy="535752"/>
          </a:xfrm>
        </p:grpSpPr>
        <p:sp>
          <p:nvSpPr>
            <p:cNvPr id="51" name="Rectangle 50"/>
            <p:cNvSpPr/>
            <p:nvPr/>
          </p:nvSpPr>
          <p:spPr>
            <a:xfrm rot="5400000" flipH="1" flipV="1">
              <a:off x="4883810" y="5082172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 flipH="1" flipV="1">
              <a:off x="4883809" y="5308927"/>
              <a:ext cx="180194" cy="4229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 flipH="1" flipV="1">
              <a:off x="4724279" y="5147723"/>
              <a:ext cx="405273" cy="51696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261202" y="5138331"/>
              <a:ext cx="920519" cy="535752"/>
              <a:chOff x="940421" y="1275554"/>
              <a:chExt cx="920519" cy="535752"/>
            </a:xfrm>
          </p:grpSpPr>
          <p:sp>
            <p:nvSpPr>
              <p:cNvPr id="55" name="Arc 54"/>
              <p:cNvSpPr/>
              <p:nvPr/>
            </p:nvSpPr>
            <p:spPr>
              <a:xfrm rot="2700000">
                <a:off x="944926" y="1275554"/>
                <a:ext cx="535752" cy="535752"/>
              </a:xfrm>
              <a:prstGeom prst="arc">
                <a:avLst/>
              </a:prstGeom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940421" y="1340794"/>
                <a:ext cx="920519" cy="405273"/>
                <a:chOff x="940421" y="1340794"/>
                <a:chExt cx="920519" cy="405273"/>
              </a:xfrm>
            </p:grpSpPr>
            <p:sp>
              <p:nvSpPr>
                <p:cNvPr id="57" name="Arc 56"/>
                <p:cNvSpPr/>
                <p:nvPr/>
              </p:nvSpPr>
              <p:spPr>
                <a:xfrm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 flipV="1">
                  <a:off x="940421" y="1340794"/>
                  <a:ext cx="920519" cy="405273"/>
                </a:xfrm>
                <a:prstGeom prst="arc">
                  <a:avLst/>
                </a:prstGeom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59" name="Elbow Connector 58"/>
          <p:cNvCxnSpPr/>
          <p:nvPr/>
        </p:nvCxnSpPr>
        <p:spPr>
          <a:xfrm>
            <a:off x="4438014" y="2246728"/>
            <a:ext cx="537970" cy="66663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4438014" y="3140120"/>
            <a:ext cx="537969" cy="76235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198760" y="3403214"/>
            <a:ext cx="292097" cy="267910"/>
            <a:chOff x="8281281" y="4165326"/>
            <a:chExt cx="292097" cy="267910"/>
          </a:xfrm>
        </p:grpSpPr>
        <p:sp>
          <p:nvSpPr>
            <p:cNvPr id="62" name="Triangle 61"/>
            <p:cNvSpPr/>
            <p:nvPr/>
          </p:nvSpPr>
          <p:spPr>
            <a:xfrm rot="5400000" flipH="1">
              <a:off x="8261819" y="4184788"/>
              <a:ext cx="267910" cy="228985"/>
            </a:xfrm>
            <a:prstGeom prst="triangle">
              <a:avLst/>
            </a:prstGeom>
            <a:solidFill>
              <a:schemeClr val="bg1"/>
            </a:solidFill>
            <a:ln w="19050"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flipV="1">
              <a:off x="8506596" y="4265890"/>
              <a:ext cx="66782" cy="667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Elbow Connector 63"/>
          <p:cNvCxnSpPr/>
          <p:nvPr/>
        </p:nvCxnSpPr>
        <p:spPr>
          <a:xfrm rot="10800000" flipH="1" flipV="1">
            <a:off x="5198760" y="3537169"/>
            <a:ext cx="1164471" cy="522076"/>
          </a:xfrm>
          <a:prstGeom prst="bentConnector3">
            <a:avLst>
              <a:gd name="adj1" fmla="val -21303"/>
            </a:avLst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490857" y="3537169"/>
            <a:ext cx="314109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5585414" y="2835782"/>
            <a:ext cx="269071" cy="649319"/>
          </a:xfrm>
          <a:prstGeom prst="bentConnector3">
            <a:avLst>
              <a:gd name="adj1" fmla="val -693"/>
            </a:avLst>
          </a:prstGeom>
          <a:ln w="1905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575" y="2829717"/>
            <a:ext cx="207818" cy="16163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592" y="3984882"/>
            <a:ext cx="300182" cy="161636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804966" y="3294977"/>
            <a:ext cx="479288" cy="484384"/>
            <a:chOff x="5813394" y="3110758"/>
            <a:chExt cx="479288" cy="484384"/>
          </a:xfrm>
        </p:grpSpPr>
        <p:sp>
          <p:nvSpPr>
            <p:cNvPr id="70" name="Rectangle 69"/>
            <p:cNvSpPr/>
            <p:nvPr/>
          </p:nvSpPr>
          <p:spPr>
            <a:xfrm rot="5400000" flipH="1" flipV="1">
              <a:off x="5810846" y="3113306"/>
              <a:ext cx="484384" cy="4792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/>
            <p:cNvSpPr/>
            <p:nvPr/>
          </p:nvSpPr>
          <p:spPr>
            <a:xfrm rot="10800000">
              <a:off x="5989914" y="3110758"/>
              <a:ext cx="126250" cy="14486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/>
          <p:cNvSpPr/>
          <p:nvPr/>
        </p:nvSpPr>
        <p:spPr>
          <a:xfrm flipV="1">
            <a:off x="6363232" y="4025854"/>
            <a:ext cx="66782" cy="667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430014" y="4059245"/>
            <a:ext cx="4083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>
            <a:off x="6284254" y="3537169"/>
            <a:ext cx="112369" cy="488685"/>
          </a:xfrm>
          <a:prstGeom prst="bentConnector2">
            <a:avLst/>
          </a:prstGeom>
          <a:ln w="19050" cap="rnd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 flipV="1">
            <a:off x="3117533" y="2076182"/>
            <a:ext cx="693590" cy="341090"/>
            <a:chOff x="5700731" y="4185283"/>
            <a:chExt cx="693590" cy="341090"/>
          </a:xfrm>
        </p:grpSpPr>
        <p:sp>
          <p:nvSpPr>
            <p:cNvPr id="76" name="Rectangle 75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Arc 76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3172254" y="2329496"/>
            <a:ext cx="284405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3809133" y="2246728"/>
            <a:ext cx="193166" cy="3075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117533" y="3731927"/>
            <a:ext cx="693590" cy="341090"/>
            <a:chOff x="5700731" y="4185283"/>
            <a:chExt cx="693590" cy="341090"/>
          </a:xfrm>
        </p:grpSpPr>
        <p:sp>
          <p:nvSpPr>
            <p:cNvPr id="84" name="Rectangle 83"/>
            <p:cNvSpPr/>
            <p:nvPr/>
          </p:nvSpPr>
          <p:spPr>
            <a:xfrm rot="16200000" flipH="1">
              <a:off x="6134320" y="4266373"/>
              <a:ext cx="168875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5" name="Arc 84"/>
            <p:cNvSpPr/>
            <p:nvPr/>
          </p:nvSpPr>
          <p:spPr>
            <a:xfrm flipV="1">
              <a:off x="5700731" y="4188619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/>
            <p:cNvSpPr/>
            <p:nvPr/>
          </p:nvSpPr>
          <p:spPr>
            <a:xfrm>
              <a:off x="5700731" y="4185283"/>
              <a:ext cx="691600" cy="334937"/>
            </a:xfrm>
            <a:prstGeom prst="arc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6043194" y="4185283"/>
              <a:ext cx="0" cy="334937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rot="16200000" flipH="1">
              <a:off x="6130981" y="4097496"/>
              <a:ext cx="168878" cy="3511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3809133" y="3899396"/>
            <a:ext cx="193166" cy="3077"/>
          </a:xfrm>
          <a:prstGeom prst="straightConnector1">
            <a:avLst/>
          </a:prstGeom>
          <a:ln w="19050" cap="sq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170302" y="3826863"/>
            <a:ext cx="21678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630160" y="2157828"/>
            <a:ext cx="829837" cy="2791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09" y="4367706"/>
            <a:ext cx="4273222" cy="2392891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2370046" y="573617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Nandish’s</a:t>
            </a:r>
            <a:r>
              <a:rPr lang="en-US" dirty="0" smtClean="0"/>
              <a:t> </a:t>
            </a:r>
            <a:r>
              <a:rPr lang="en-US" dirty="0" err="1" smtClean="0"/>
              <a:t>StrongArm</a:t>
            </a:r>
            <a:r>
              <a:rPr lang="en-US" dirty="0" smtClean="0"/>
              <a:t> design reused</a:t>
            </a:r>
            <a:endParaRPr lang="en-US" dirty="0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71" y="1582369"/>
            <a:ext cx="3369657" cy="2908460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>
            <a:off x="2737278" y="1841074"/>
            <a:ext cx="4602470" cy="2490209"/>
          </a:xfrm>
          <a:prstGeom prst="rect">
            <a:avLst/>
          </a:prstGeom>
          <a:solidFill>
            <a:schemeClr val="bg1">
              <a:alpha val="79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 digital backend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184251" y="2079412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  <p:sp>
        <p:nvSpPr>
          <p:cNvPr id="185" name="Rectangle 184"/>
          <p:cNvSpPr/>
          <p:nvPr/>
        </p:nvSpPr>
        <p:spPr>
          <a:xfrm>
            <a:off x="153909" y="3911811"/>
            <a:ext cx="98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(From pad)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662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DAC &amp; capacitance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97" y="1679107"/>
            <a:ext cx="5800439" cy="5070336"/>
          </a:xfrm>
        </p:spPr>
        <p:txBody>
          <a:bodyPr>
            <a:normAutofit/>
          </a:bodyPr>
          <a:lstStyle/>
          <a:p>
            <a:r>
              <a:rPr lang="en-US" dirty="0" smtClean="0"/>
              <a:t>Push-pull DAC (9b)</a:t>
            </a:r>
          </a:p>
          <a:p>
            <a:r>
              <a:rPr lang="en-US" dirty="0" err="1" smtClean="0"/>
              <a:t>Desiged</a:t>
            </a:r>
            <a:r>
              <a:rPr lang="en-US" dirty="0" smtClean="0"/>
              <a:t> LSB 100nA</a:t>
            </a:r>
          </a:p>
          <a:p>
            <a:r>
              <a:rPr lang="en-US" dirty="0" smtClean="0"/>
              <a:t>Pulse width of sign &amp; </a:t>
            </a:r>
            <a:r>
              <a:rPr lang="en-US" dirty="0" err="1" smtClean="0"/>
              <a:t>sign_b</a:t>
            </a:r>
            <a:r>
              <a:rPr lang="en-US" dirty="0" smtClean="0"/>
              <a:t> are slightly reduced to make sure it’s either sinking or sourcing (not both)</a:t>
            </a:r>
          </a:p>
          <a:p>
            <a:r>
              <a:rPr lang="en-US" dirty="0" smtClean="0"/>
              <a:t>Reference current of sink/source DAC can be independently controlled by central current mirror (can correct current mismatch off-chip)</a:t>
            </a:r>
          </a:p>
          <a:p>
            <a:r>
              <a:rPr lang="en-US" dirty="0" smtClean="0"/>
              <a:t>Cap: </a:t>
            </a:r>
            <a:r>
              <a:rPr lang="en-US" dirty="0" err="1" smtClean="0"/>
              <a:t>dgncap</a:t>
            </a:r>
            <a:r>
              <a:rPr lang="en-US" dirty="0" smtClean="0"/>
              <a:t> (3.8x4.8u*2016) ~ 3.6nF @ 0.9V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81763" y="2213622"/>
            <a:ext cx="5022762" cy="3164327"/>
            <a:chOff x="4236642" y="993302"/>
            <a:chExt cx="3837640" cy="2294876"/>
          </a:xfrm>
        </p:grpSpPr>
        <p:sp>
          <p:nvSpPr>
            <p:cNvPr id="5" name="Oval 4"/>
            <p:cNvSpPr/>
            <p:nvPr/>
          </p:nvSpPr>
          <p:spPr>
            <a:xfrm>
              <a:off x="5406325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433920" y="1887342"/>
              <a:ext cx="0" cy="19485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433920" y="2137392"/>
              <a:ext cx="0" cy="18080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7214531" y="2476842"/>
              <a:ext cx="223709" cy="56260"/>
              <a:chOff x="7010260" y="3082973"/>
              <a:chExt cx="270688" cy="68074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7010260" y="3082973"/>
                <a:ext cx="27068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7010260" y="3151047"/>
                <a:ext cx="27068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263246" y="2872580"/>
              <a:ext cx="126278" cy="81322"/>
              <a:chOff x="7069206" y="3365964"/>
              <a:chExt cx="152796" cy="98400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7069206" y="3365964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7093424" y="3415164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7109964" y="3464364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/>
            <p:cNvCxnSpPr/>
            <p:nvPr/>
          </p:nvCxnSpPr>
          <p:spPr>
            <a:xfrm>
              <a:off x="7326385" y="2533102"/>
              <a:ext cx="0" cy="33947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26385" y="2138261"/>
              <a:ext cx="0" cy="338582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5297508" y="1614517"/>
              <a:ext cx="272825" cy="272825"/>
              <a:chOff x="6216185" y="2254994"/>
              <a:chExt cx="330118" cy="330118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/>
            <p:nvPr/>
          </p:nvCxnSpPr>
          <p:spPr>
            <a:xfrm rot="18900000">
              <a:off x="5169514" y="1750929"/>
              <a:ext cx="52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297508" y="2318193"/>
              <a:ext cx="272825" cy="272825"/>
              <a:chOff x="6216185" y="2254994"/>
              <a:chExt cx="330118" cy="330118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 rot="18900000">
              <a:off x="5169514" y="2454605"/>
              <a:ext cx="52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572016" y="2109796"/>
              <a:ext cx="336406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908422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Elbow Connector 17"/>
            <p:cNvCxnSpPr/>
            <p:nvPr/>
          </p:nvCxnSpPr>
          <p:spPr>
            <a:xfrm rot="5400000" flipH="1" flipV="1">
              <a:off x="4951127" y="1735820"/>
              <a:ext cx="331271" cy="361490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rot="16200000" flipH="1">
              <a:off x="4958156" y="2115253"/>
              <a:ext cx="317213" cy="361490"/>
            </a:xfrm>
            <a:prstGeom prst="bentConnector2">
              <a:avLst/>
            </a:prstGeom>
            <a:ln w="19050" cap="rnd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698119" y="2032303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3869" y="2045028"/>
              <a:ext cx="220413" cy="1364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7731" y="2464879"/>
              <a:ext cx="199421" cy="13644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638551" y="3198221"/>
              <a:ext cx="126278" cy="81322"/>
              <a:chOff x="6304846" y="3713802"/>
              <a:chExt cx="152796" cy="98400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6304846" y="3713802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6329064" y="3763002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6345604" y="3812202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6589835" y="1009606"/>
              <a:ext cx="2237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701689" y="1427833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674094" y="2082200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6701689" y="1888488"/>
              <a:ext cx="0" cy="19046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701689" y="2134148"/>
              <a:ext cx="0" cy="185191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6565277" y="1615663"/>
              <a:ext cx="272825" cy="272825"/>
              <a:chOff x="6216185" y="2254994"/>
              <a:chExt cx="330118" cy="330118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565277" y="2319339"/>
              <a:ext cx="272825" cy="272825"/>
              <a:chOff x="6216185" y="2254994"/>
              <a:chExt cx="330118" cy="330118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216185" y="2254994"/>
                <a:ext cx="330118" cy="3301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>
                <a:off x="6381244" y="2302559"/>
                <a:ext cx="0" cy="234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674094" y="1197436"/>
              <a:ext cx="55192" cy="230398"/>
              <a:chOff x="6352382" y="1698173"/>
              <a:chExt cx="66782" cy="278781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352382" y="1910172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52382" y="1698173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674094" y="2779994"/>
              <a:ext cx="55192" cy="230398"/>
              <a:chOff x="6352382" y="3495445"/>
              <a:chExt cx="66782" cy="27878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352382" y="3707444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352382" y="3495445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6589835" y="2817076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701689" y="2592164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701689" y="3010391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701689" y="1009606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583832" y="1226435"/>
              <a:ext cx="98345" cy="15428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40" idx="2"/>
            </p:cNvCxnSpPr>
            <p:nvPr/>
          </p:nvCxnSpPr>
          <p:spPr>
            <a:xfrm flipH="1">
              <a:off x="5461516" y="2109796"/>
              <a:ext cx="1212578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308219" y="2898814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642" y="2025568"/>
              <a:ext cx="251901" cy="13644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3445" y="1654973"/>
              <a:ext cx="251901" cy="13644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2566" y="2390037"/>
              <a:ext cx="251901" cy="136446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 flipH="1" flipV="1">
              <a:off x="6729285" y="2109796"/>
              <a:ext cx="569504" cy="869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7298789" y="2083069"/>
              <a:ext cx="55192" cy="55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7353981" y="2110665"/>
              <a:ext cx="422159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5369062" y="3206856"/>
              <a:ext cx="126278" cy="81322"/>
              <a:chOff x="6304846" y="3713802"/>
              <a:chExt cx="152796" cy="98400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6304846" y="3713802"/>
                <a:ext cx="1527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6329064" y="3763002"/>
                <a:ext cx="1043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6345604" y="3812202"/>
                <a:ext cx="712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5404605" y="2788628"/>
              <a:ext cx="55192" cy="230398"/>
              <a:chOff x="6352382" y="3495445"/>
              <a:chExt cx="66782" cy="278781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352382" y="3707444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352382" y="3495445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5320346" y="2825710"/>
              <a:ext cx="92341" cy="146207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432201" y="2600799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432201" y="3019026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20980" y="993302"/>
              <a:ext cx="2237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432835" y="1411529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405239" y="1181132"/>
              <a:ext cx="55192" cy="230398"/>
              <a:chOff x="6352382" y="1698173"/>
              <a:chExt cx="66782" cy="27878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352382" y="1910172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352382" y="1698173"/>
                <a:ext cx="66782" cy="6678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5432835" y="993302"/>
              <a:ext cx="0" cy="18783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314977" y="1210131"/>
              <a:ext cx="98345" cy="15428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308219" y="1310960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015374" y="1293105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5021896" y="2909160"/>
              <a:ext cx="2756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6118" y="1218607"/>
              <a:ext cx="429376" cy="16220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0059" y="2815904"/>
              <a:ext cx="448459" cy="18129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0774" y="2811046"/>
              <a:ext cx="438918" cy="17175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781" y="1245801"/>
              <a:ext cx="429376" cy="143125"/>
            </a:xfrm>
            <a:prstGeom prst="rect">
              <a:avLst/>
            </a:prstGeom>
          </p:spPr>
        </p:pic>
      </p:grpSp>
      <p:sp>
        <p:nvSpPr>
          <p:cNvPr id="92" name="Rectangle 91"/>
          <p:cNvSpPr/>
          <p:nvPr/>
        </p:nvSpPr>
        <p:spPr>
          <a:xfrm>
            <a:off x="8206146" y="314002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241849" y="4047326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905103" y="31800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863244" y="387898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9b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DAC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1"/>
          <a:stretch/>
        </p:blipFill>
        <p:spPr>
          <a:xfrm>
            <a:off x="9459431" y="1223565"/>
            <a:ext cx="2446972" cy="515251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9" y="4118678"/>
            <a:ext cx="9160030" cy="218236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1" y="1640583"/>
            <a:ext cx="9160030" cy="2478095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4579335" y="1247408"/>
            <a:ext cx="383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Based on </a:t>
            </a:r>
            <a:r>
              <a:rPr lang="en-US" dirty="0" err="1" smtClean="0"/>
              <a:t>Pavan’s</a:t>
            </a:r>
            <a:r>
              <a:rPr lang="en-US" dirty="0" smtClean="0"/>
              <a:t> current mirror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65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40"/>
            <a:ext cx="10515600" cy="1325563"/>
          </a:xfrm>
        </p:spPr>
        <p:txBody>
          <a:bodyPr/>
          <a:lstStyle/>
          <a:p>
            <a:r>
              <a:rPr lang="en-US" dirty="0" smtClean="0"/>
              <a:t>Laser buffer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96" y="1305735"/>
            <a:ext cx="4207995" cy="326922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3464" y="4671738"/>
            <a:ext cx="10783624" cy="1982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Roughly modeled as diode + 50Ohms in series</a:t>
            </a:r>
          </a:p>
          <a:p>
            <a:r>
              <a:rPr lang="en-US" dirty="0" smtClean="0"/>
              <a:t>Dedicated current reference for biasing at 8mA</a:t>
            </a:r>
          </a:p>
          <a:p>
            <a:r>
              <a:rPr lang="en-US" dirty="0" smtClean="0"/>
              <a:t>For 100GHz chirp BW, ~3mApp swing required</a:t>
            </a:r>
          </a:p>
          <a:p>
            <a:r>
              <a:rPr lang="en-US" dirty="0" smtClean="0"/>
              <a:t>Designed </a:t>
            </a:r>
            <a:r>
              <a:rPr lang="en-US" dirty="0" err="1" smtClean="0"/>
              <a:t>transconductance</a:t>
            </a:r>
            <a:r>
              <a:rPr lang="en-US" dirty="0" smtClean="0"/>
              <a:t>: 20mS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69135" y="934365"/>
            <a:ext cx="277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Laser tuning input V/I curve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87779" y="3051067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Desired bias point</a:t>
            </a:r>
          </a:p>
          <a:p>
            <a:r>
              <a:rPr lang="en-US" dirty="0" smtClean="0"/>
              <a:t>(8mA, 1.27V)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6344"/>
            <a:ext cx="2220322" cy="240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44" y="1526344"/>
            <a:ext cx="2821648" cy="468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15" y="175554"/>
            <a:ext cx="5687658" cy="11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11567160" cy="5113120"/>
          </a:xfrm>
        </p:spPr>
        <p:txBody>
          <a:bodyPr>
            <a:noAutofit/>
          </a:bodyPr>
          <a:lstStyle/>
          <a:p>
            <a:r>
              <a:rPr lang="en-US" dirty="0" smtClean="0"/>
              <a:t>Common belief: targets should always be within the coherence range</a:t>
            </a:r>
          </a:p>
          <a:p>
            <a:pPr lvl="1"/>
            <a:r>
              <a:rPr lang="en-US" dirty="0" smtClean="0"/>
              <a:t>Significantly constrains linewidth spec for tunable laser</a:t>
            </a:r>
          </a:p>
          <a:p>
            <a:r>
              <a:rPr lang="en-US" dirty="0" smtClean="0"/>
              <a:t>However, if we can assume there’s single </a:t>
            </a:r>
            <a:r>
              <a:rPr lang="en-US" dirty="0" err="1" smtClean="0"/>
              <a:t>scatterer</a:t>
            </a:r>
            <a:r>
              <a:rPr lang="en-US" dirty="0" smtClean="0"/>
              <a:t>, we can fit the PSD estimate to the known shape (Lorentzian) to get better distance estimate than just (FFT </a:t>
            </a:r>
            <a:r>
              <a:rPr lang="en-US" dirty="0" smtClean="0">
                <a:sym typeface="Wingdings"/>
              </a:rPr>
              <a:t> peak-finding)</a:t>
            </a:r>
          </a:p>
          <a:p>
            <a:pPr lvl="1"/>
            <a:r>
              <a:rPr lang="en-US" dirty="0" smtClean="0">
                <a:sym typeface="Wingdings"/>
              </a:rPr>
              <a:t>Problem of super-resolution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Detector for long-distance targets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17" y="4308027"/>
            <a:ext cx="4868266" cy="76066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6617" y="5199351"/>
            <a:ext cx="5022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Lorentzian </a:t>
            </a:r>
            <a:r>
              <a:rPr lang="en-US" b="1" dirty="0" err="1" smtClean="0">
                <a:solidFill>
                  <a:srgbClr val="FF0000"/>
                </a:solidFill>
              </a:rPr>
              <a:t>lineshape</a:t>
            </a:r>
            <a:r>
              <a:rPr lang="en-US" b="1" dirty="0" smtClean="0">
                <a:solidFill>
                  <a:srgbClr val="FF0000"/>
                </a:solidFill>
              </a:rPr>
              <a:t> + shot noise floor </a:t>
            </a:r>
          </a:p>
        </p:txBody>
      </p:sp>
    </p:spTree>
    <p:extLst>
      <p:ext uri="{BB962C8B-B14F-4D97-AF65-F5344CB8AC3E}">
        <p14:creationId xmlns:p14="http://schemas.microsoft.com/office/powerpoint/2010/main" val="14299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1346887"/>
            <a:ext cx="7253989" cy="5113120"/>
          </a:xfrm>
        </p:spPr>
        <p:txBody>
          <a:bodyPr>
            <a:noAutofit/>
          </a:bodyPr>
          <a:lstStyle/>
          <a:p>
            <a:r>
              <a:rPr lang="en-US" dirty="0" smtClean="0">
                <a:sym typeface="Wingdings"/>
              </a:rPr>
              <a:t>Procedure</a:t>
            </a:r>
          </a:p>
          <a:p>
            <a:pPr lvl="1"/>
            <a:r>
              <a:rPr lang="en-US" dirty="0" smtClean="0">
                <a:sym typeface="Wingdings"/>
              </a:rPr>
              <a:t>Estimate PSD from time-domain signal with FFT (</a:t>
            </a:r>
            <a:r>
              <a:rPr lang="en-US" dirty="0" err="1" smtClean="0">
                <a:sym typeface="Wingdings"/>
              </a:rPr>
              <a:t>periodogram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dirty="0" smtClean="0">
                <a:sym typeface="Wingdings"/>
              </a:rPr>
              <a:t>Then apply fitting with known Lorentzian prior</a:t>
            </a:r>
          </a:p>
          <a:p>
            <a:r>
              <a:rPr lang="en-US" dirty="0" smtClean="0">
                <a:sym typeface="Wingdings"/>
              </a:rPr>
              <a:t>Fitting methods</a:t>
            </a:r>
          </a:p>
          <a:p>
            <a:pPr lvl="1"/>
            <a:r>
              <a:rPr lang="en-US" dirty="0" smtClean="0">
                <a:sym typeface="Wingdings"/>
              </a:rPr>
              <a:t>(Nonlinear) least squares estimation (LSE)</a:t>
            </a:r>
          </a:p>
          <a:p>
            <a:pPr lvl="1"/>
            <a:r>
              <a:rPr lang="en-US" dirty="0" smtClean="0">
                <a:sym typeface="Wingdings"/>
              </a:rPr>
              <a:t>Maximum likelihood estimation (MLE)</a:t>
            </a:r>
          </a:p>
          <a:p>
            <a:r>
              <a:rPr lang="en-US" dirty="0" smtClean="0">
                <a:sym typeface="Wingdings"/>
              </a:rPr>
              <a:t>MLE can be better, as it can take into account the uneven estimation variance of </a:t>
            </a:r>
            <a:r>
              <a:rPr lang="en-US" dirty="0" err="1" smtClean="0">
                <a:sym typeface="Wingdings"/>
              </a:rPr>
              <a:t>periodogram</a:t>
            </a:r>
            <a:r>
              <a:rPr lang="en-US" dirty="0" smtClean="0">
                <a:sym typeface="Wingdings"/>
              </a:rPr>
              <a:t> over frequency bins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9" y="1778977"/>
            <a:ext cx="4178300" cy="356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39685" y="5251300"/>
            <a:ext cx="4405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 err="1" smtClean="0">
                <a:solidFill>
                  <a:srgbClr val="FF0000"/>
                </a:solidFill>
              </a:rPr>
              <a:t>periodogram</a:t>
            </a:r>
            <a:r>
              <a:rPr lang="en-US" b="1" dirty="0" smtClean="0">
                <a:solidFill>
                  <a:srgbClr val="FF0000"/>
                </a:solidFill>
              </a:rPr>
              <a:t> estimation, variance is bigger for bins with higher power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(just like shot-noise limited photodetectors) </a:t>
            </a:r>
          </a:p>
        </p:txBody>
      </p:sp>
    </p:spTree>
    <p:extLst>
      <p:ext uri="{BB962C8B-B14F-4D97-AF65-F5344CB8AC3E}">
        <p14:creationId xmlns:p14="http://schemas.microsoft.com/office/powerpoint/2010/main" val="7798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20" y="422031"/>
            <a:ext cx="5555166" cy="6037976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/>
              <a:t>10GHz</a:t>
            </a:r>
          </a:p>
          <a:p>
            <a:r>
              <a:rPr lang="en-US" dirty="0" smtClean="0"/>
              <a:t>Scan time: 10us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Bin-size limited resolution: </a:t>
            </a:r>
            <a:r>
              <a:rPr lang="en-US" sz="2400" dirty="0" smtClean="0"/>
              <a:t>1.5cm</a:t>
            </a:r>
          </a:p>
          <a:p>
            <a:r>
              <a:rPr lang="en-US" dirty="0" smtClean="0"/>
              <a:t>100 </a:t>
            </a:r>
            <a:r>
              <a:rPr lang="en-US" dirty="0"/>
              <a:t>samples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59" y="3770465"/>
            <a:ext cx="3996442" cy="2800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58" y="3770465"/>
            <a:ext cx="3996442" cy="2800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65" y="720518"/>
            <a:ext cx="3996442" cy="2800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38607" y="35118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10496" y="3521259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LSE</a:t>
            </a:r>
            <a:endParaRPr lang="en-US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785821" y="346119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19886" y="2120888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smtClean="0"/>
              <a:t>𝜎=58.7cm</a:t>
            </a:r>
            <a:endParaRPr lang="en-US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6478632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𝜎=8.2cm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64175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𝜎=6.4cm</a:t>
            </a:r>
          </a:p>
        </p:txBody>
      </p:sp>
    </p:spTree>
    <p:extLst>
      <p:ext uri="{BB962C8B-B14F-4D97-AF65-F5344CB8AC3E}">
        <p14:creationId xmlns:p14="http://schemas.microsoft.com/office/powerpoint/2010/main" val="4806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2" y="3774928"/>
            <a:ext cx="3996442" cy="2800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88" y="3830528"/>
            <a:ext cx="3996442" cy="2800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55" y="559773"/>
            <a:ext cx="3996442" cy="280074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19" y="422031"/>
            <a:ext cx="5385965" cy="6037976"/>
          </a:xfrm>
        </p:spPr>
        <p:txBody>
          <a:bodyPr>
            <a:noAutofit/>
          </a:bodyPr>
          <a:lstStyle/>
          <a:p>
            <a:r>
              <a:rPr lang="en-US" dirty="0" smtClean="0"/>
              <a:t>Distance: 20m</a:t>
            </a:r>
          </a:p>
          <a:p>
            <a:r>
              <a:rPr lang="en-US" dirty="0" smtClean="0"/>
              <a:t>Linewidth: 10MHz</a:t>
            </a:r>
            <a:r>
              <a:rPr lang="en-US" baseline="30000" dirty="0" smtClean="0"/>
              <a:t>2</a:t>
            </a:r>
            <a:r>
              <a:rPr lang="en-US" dirty="0" smtClean="0"/>
              <a:t>/Hz</a:t>
            </a:r>
          </a:p>
          <a:p>
            <a:r>
              <a:rPr lang="en-US" dirty="0"/>
              <a:t>Chirp bandwidth: </a:t>
            </a:r>
            <a:r>
              <a:rPr lang="en-US" dirty="0" smtClean="0">
                <a:solidFill>
                  <a:srgbClr val="FF0000"/>
                </a:solidFill>
              </a:rPr>
              <a:t>40GHz</a:t>
            </a:r>
            <a:endParaRPr lang="en-US" dirty="0" smtClean="0"/>
          </a:p>
          <a:p>
            <a:r>
              <a:rPr lang="en-US" dirty="0" smtClean="0"/>
              <a:t>Scan time: 10us</a:t>
            </a:r>
          </a:p>
          <a:p>
            <a:pPr lvl="1"/>
            <a:r>
              <a:rPr lang="en-US" dirty="0" smtClean="0"/>
              <a:t>Bin-size limited resolution: 0.375cm</a:t>
            </a:r>
          </a:p>
          <a:p>
            <a:r>
              <a:rPr lang="en-US" dirty="0" smtClean="0"/>
              <a:t>100 samples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438607" y="35118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err="1" smtClean="0"/>
              <a:t>Periodogram</a:t>
            </a:r>
            <a:r>
              <a:rPr lang="en-US" b="1" dirty="0" smtClean="0"/>
              <a:t> + peak-finding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10496" y="3521259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LSE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85821" y="3461196"/>
            <a:ext cx="283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MLE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19886" y="2120888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𝜎=13.8cm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78632" y="4990633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𝜎=2.03cm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64175" y="4992252"/>
            <a:ext cx="134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/>
              <a:t>𝜎=1.5cm</a:t>
            </a:r>
          </a:p>
        </p:txBody>
      </p:sp>
    </p:spTree>
    <p:extLst>
      <p:ext uri="{BB962C8B-B14F-4D97-AF65-F5344CB8AC3E}">
        <p14:creationId xmlns:p14="http://schemas.microsoft.com/office/powerpoint/2010/main" val="2500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2419" y="1527349"/>
            <a:ext cx="11705409" cy="4932658"/>
          </a:xfrm>
        </p:spPr>
        <p:txBody>
          <a:bodyPr>
            <a:noAutofit/>
          </a:bodyPr>
          <a:lstStyle/>
          <a:p>
            <a:r>
              <a:rPr lang="en-US" dirty="0" smtClean="0"/>
              <a:t>Plug everything into the end-to-end model, include shot noise, and see what is the </a:t>
            </a:r>
            <a:r>
              <a:rPr lang="en-US" b="1" dirty="0" smtClean="0"/>
              <a:t>required RX power</a:t>
            </a:r>
            <a:r>
              <a:rPr lang="en-US" dirty="0" smtClean="0"/>
              <a:t> to achieve desired accuracy (say 10cm) for different:</a:t>
            </a:r>
          </a:p>
          <a:p>
            <a:pPr lvl="1"/>
            <a:r>
              <a:rPr lang="en-US" dirty="0" smtClean="0"/>
              <a:t>Distance (this is not that critical once you’re in the incoherence regime)</a:t>
            </a:r>
          </a:p>
          <a:p>
            <a:pPr lvl="1"/>
            <a:r>
              <a:rPr lang="en-US" dirty="0" smtClean="0"/>
              <a:t>Linewidth</a:t>
            </a:r>
          </a:p>
          <a:p>
            <a:pPr lvl="1"/>
            <a:r>
              <a:rPr lang="en-US" dirty="0" smtClean="0"/>
              <a:t>Chirp bandwidth</a:t>
            </a:r>
          </a:p>
          <a:p>
            <a:pPr lvl="1"/>
            <a:r>
              <a:rPr lang="en-US" dirty="0" smtClean="0"/>
              <a:t>Scan time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Derive theoretical lower bound for this fitting (Cramer-Rao lower bound)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Remaining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9" y="3985745"/>
            <a:ext cx="81788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01" y="5062862"/>
            <a:ext cx="3657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3266</Words>
  <Application>Microsoft Macintosh PowerPoint</Application>
  <PresentationFormat>Widescreen</PresentationFormat>
  <Paragraphs>388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Calibri Light</vt:lpstr>
      <vt:lpstr>Helvetica</vt:lpstr>
      <vt:lpstr>Helvetica Neue</vt:lpstr>
      <vt:lpstr>Mangal</vt:lpstr>
      <vt:lpstr>Wingdings</vt:lpstr>
      <vt:lpstr>맑은 고딕</vt:lpstr>
      <vt:lpstr>Arial</vt:lpstr>
      <vt:lpstr>Office Theme</vt:lpstr>
      <vt:lpstr>Phase noise problem</vt:lpstr>
      <vt:lpstr>Phase noise example</vt:lpstr>
      <vt:lpstr>Phase noise example</vt:lpstr>
      <vt:lpstr>Phase noise example</vt:lpstr>
      <vt:lpstr>Detector for long-distance targets</vt:lpstr>
      <vt:lpstr>Fitting</vt:lpstr>
      <vt:lpstr>PowerPoint Presentation</vt:lpstr>
      <vt:lpstr>PowerPoint Presentation</vt:lpstr>
      <vt:lpstr>Remaining work</vt:lpstr>
      <vt:lpstr>Feedforward phase noise cancellation</vt:lpstr>
      <vt:lpstr>Simulation result</vt:lpstr>
      <vt:lpstr>Works really great in simulation, however..</vt:lpstr>
      <vt:lpstr>PowerPoint Presentation</vt:lpstr>
      <vt:lpstr>PowerPoint Presentation</vt:lpstr>
      <vt:lpstr>Optical PLL for FMCW Lidar</vt:lpstr>
      <vt:lpstr>Lidar</vt:lpstr>
      <vt:lpstr>Lidar</vt:lpstr>
      <vt:lpstr>Lidar scheme summary</vt:lpstr>
      <vt:lpstr>Pulsed lidar</vt:lpstr>
      <vt:lpstr>FMCW lidar</vt:lpstr>
      <vt:lpstr>Today: modulator design for FMCW lidar</vt:lpstr>
      <vt:lpstr>Impact of FMCW modulator performance</vt:lpstr>
      <vt:lpstr>Impact of FMCW modulator performance</vt:lpstr>
      <vt:lpstr>FMCW modulation closed-loop control</vt:lpstr>
      <vt:lpstr>FMCW linearization: implementation</vt:lpstr>
      <vt:lpstr>Digital OPLL Implementation</vt:lpstr>
      <vt:lpstr>Digital backend functionalities</vt:lpstr>
      <vt:lpstr>All-pass triangular modulation</vt:lpstr>
      <vt:lpstr>No Frequency Offset, Two Pt Mod On</vt:lpstr>
      <vt:lpstr>Noise Sources in Optical PLL</vt:lpstr>
      <vt:lpstr>PowerPoint Presentation</vt:lpstr>
      <vt:lpstr>Design Procedure</vt:lpstr>
      <vt:lpstr>Design Procedure</vt:lpstr>
      <vt:lpstr>Plugging in Real Numbers</vt:lpstr>
      <vt:lpstr>Plugging in Real Numbers</vt:lpstr>
      <vt:lpstr>Optical PLL prototype chip (Aug.`17): 3x1.5mm</vt:lpstr>
      <vt:lpstr>Optical PLL prototype chip (Aug.`17): 3x1.5mm</vt:lpstr>
      <vt:lpstr>Photonics chip from EPHI (Mar.`15)</vt:lpstr>
      <vt:lpstr>Optical PLL prototype chip (Aug.`17): 3x1.5mm</vt:lpstr>
      <vt:lpstr>Fine TDC</vt:lpstr>
      <vt:lpstr>Sign generator for triangular waveform</vt:lpstr>
      <vt:lpstr>Sign generator for triangular waveform</vt:lpstr>
      <vt:lpstr>Current DAC &amp; capacitance</vt:lpstr>
      <vt:lpstr>Current DAC</vt:lpstr>
      <vt:lpstr>Laser buffer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PLL for FMCW Lidar</dc:title>
  <dc:creator>Kim Taehwan</dc:creator>
  <cp:lastModifiedBy>Kim Taehwan</cp:lastModifiedBy>
  <cp:revision>161</cp:revision>
  <dcterms:created xsi:type="dcterms:W3CDTF">2017-09-24T17:10:31Z</dcterms:created>
  <dcterms:modified xsi:type="dcterms:W3CDTF">2017-10-09T03:29:50Z</dcterms:modified>
</cp:coreProperties>
</file>